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9" r:id="rId3"/>
    <p:sldId id="271" r:id="rId4"/>
    <p:sldId id="257" r:id="rId5"/>
    <p:sldId id="258" r:id="rId6"/>
    <p:sldId id="268" r:id="rId7"/>
    <p:sldId id="272" r:id="rId8"/>
    <p:sldId id="260" r:id="rId9"/>
    <p:sldId id="262" r:id="rId10"/>
    <p:sldId id="263" r:id="rId11"/>
    <p:sldId id="264" r:id="rId12"/>
    <p:sldId id="265" r:id="rId13"/>
    <p:sldId id="266"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C20EA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6495" autoAdjust="0"/>
  </p:normalViewPr>
  <p:slideViewPr>
    <p:cSldViewPr snapToGrid="0">
      <p:cViewPr varScale="1">
        <p:scale>
          <a:sx n="52" d="100"/>
          <a:sy n="52" d="100"/>
        </p:scale>
        <p:origin x="142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5291EC-AEF5-4AF8-A154-CAB1D75DD048}" type="datetimeFigureOut">
              <a:rPr lang="en-GB" smtClean="0"/>
              <a:t>06/02/2024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DD4EC7-DD85-4BDD-9CCE-79C4EE27A46F}" type="slidenum">
              <a:rPr lang="en-GB" smtClean="0"/>
              <a:t>‹#›</a:t>
            </a:fld>
            <a:endParaRPr lang="en-GB"/>
          </a:p>
        </p:txBody>
      </p:sp>
    </p:spTree>
    <p:extLst>
      <p:ext uri="{BB962C8B-B14F-4D97-AF65-F5344CB8AC3E}">
        <p14:creationId xmlns:p14="http://schemas.microsoft.com/office/powerpoint/2010/main" val="906705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 stroke happens when the blood supply to part of the brain is cut off, killing brain cells. Damage to the brain can affect how the body works. It can also change how you think and feel. The effects of a stroke depend on where it takes place in the brain, and how big the damaged area is.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What causes stroke?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As we age, our arteries become harder and narrower and more likely to become blocked. However, certain medical conditions and lifestyle factors can speed up this process and increase your risk of having a stroke.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10"/>
          </p:nvPr>
        </p:nvSpPr>
        <p:spPr/>
        <p:txBody>
          <a:bodyPr/>
          <a:lstStyle/>
          <a:p>
            <a:fld id="{2DDD4EC7-DD85-4BDD-9CCE-79C4EE27A46F}" type="slidenum">
              <a:rPr lang="en-GB" smtClean="0"/>
              <a:t>4</a:t>
            </a:fld>
            <a:endParaRPr lang="en-GB"/>
          </a:p>
        </p:txBody>
      </p:sp>
    </p:spTree>
    <p:extLst>
      <p:ext uri="{BB962C8B-B14F-4D97-AF65-F5344CB8AC3E}">
        <p14:creationId xmlns:p14="http://schemas.microsoft.com/office/powerpoint/2010/main" val="3220928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 ischaemic stroke happens when a blockage cuts off the blood supply to part of your</a:t>
            </a:r>
            <a:r>
              <a:rPr lang="en-GB" baseline="0" dirty="0"/>
              <a:t> brain</a:t>
            </a:r>
            <a:r>
              <a:rPr lang="en-GB" dirty="0"/>
              <a:t>. This is the most common type of stroke. Around 85% of strokes are ischaemic.</a:t>
            </a:r>
          </a:p>
          <a:p>
            <a:endParaRPr lang="en-GB" dirty="0"/>
          </a:p>
          <a:p>
            <a:r>
              <a:rPr lang="en-GB" dirty="0"/>
              <a:t>A haemorrhagic stroke is caused by bleeding in or around the brain. This is a less common</a:t>
            </a:r>
            <a:r>
              <a:rPr lang="en-GB" baseline="0" dirty="0"/>
              <a:t> type of stroke – around 15% of strokes are haemorrhagic.</a:t>
            </a:r>
            <a:endParaRPr lang="en-GB" dirty="0"/>
          </a:p>
          <a:p>
            <a:endParaRPr lang="en-GB" dirty="0"/>
          </a:p>
          <a:p>
            <a:r>
              <a:rPr lang="en-GB" dirty="0"/>
              <a:t>A transient ischaemic attack or TIA is also known as a mini-stroke. It is the same as a stroke, except that the symptoms only last for a short time. This is because the blockage that stops the blood getting to your brain is temporary. With a TIA someone might feel ok afterwards</a:t>
            </a:r>
            <a:r>
              <a:rPr lang="en-GB" baseline="0" dirty="0"/>
              <a:t> but its vital to get medical help right away.  Having a TIA is a warning that you are at risk of having a stroke and the risk if greatest in the first days and weeks after a TIA.</a:t>
            </a:r>
            <a:endParaRPr lang="en-GB" dirty="0"/>
          </a:p>
          <a:p>
            <a:endParaRPr lang="en-GB" dirty="0"/>
          </a:p>
        </p:txBody>
      </p:sp>
      <p:sp>
        <p:nvSpPr>
          <p:cNvPr id="4" name="Slide Number Placeholder 3"/>
          <p:cNvSpPr>
            <a:spLocks noGrp="1"/>
          </p:cNvSpPr>
          <p:nvPr>
            <p:ph type="sldNum" sz="quarter" idx="10"/>
          </p:nvPr>
        </p:nvSpPr>
        <p:spPr/>
        <p:txBody>
          <a:bodyPr/>
          <a:lstStyle/>
          <a:p>
            <a:fld id="{2DDD4EC7-DD85-4BDD-9CCE-79C4EE27A46F}" type="slidenum">
              <a:rPr lang="en-GB" smtClean="0"/>
              <a:t>5</a:t>
            </a:fld>
            <a:endParaRPr lang="en-GB"/>
          </a:p>
        </p:txBody>
      </p:sp>
    </p:spTree>
    <p:extLst>
      <p:ext uri="{BB962C8B-B14F-4D97-AF65-F5344CB8AC3E}">
        <p14:creationId xmlns:p14="http://schemas.microsoft.com/office/powerpoint/2010/main" val="582663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Stroke is a medical emergency.</a:t>
            </a:r>
            <a:r>
              <a:rPr lang="en-GB" baseline="0" dirty="0"/>
              <a:t> If anyone experiences any of these signs, it is essential to call 999 immediately.  </a:t>
            </a:r>
          </a:p>
          <a:p>
            <a:endParaRPr lang="en-GB" baseline="0" dirty="0"/>
          </a:p>
          <a:p>
            <a:r>
              <a:rPr lang="en-GB" baseline="0" dirty="0"/>
              <a:t>FAST acronym is a test to quickly identify if someone is having a stroke.  </a:t>
            </a:r>
          </a:p>
          <a:p>
            <a:endParaRPr lang="en-GB" baseline="0" dirty="0"/>
          </a:p>
          <a:p>
            <a:r>
              <a:rPr lang="en-GB" baseline="0" dirty="0"/>
              <a:t>F – Face weakness – can the person smile? Has their mouth or eye drooped?</a:t>
            </a:r>
          </a:p>
          <a:p>
            <a:r>
              <a:rPr lang="en-GB" baseline="0" dirty="0"/>
              <a:t>A- Arm weakness – can the person raise both arms?</a:t>
            </a:r>
          </a:p>
          <a:p>
            <a:r>
              <a:rPr lang="en-GB" baseline="0" dirty="0"/>
              <a:t>S – Speech – can the person speak clearly? Can they understand what you say?</a:t>
            </a:r>
          </a:p>
          <a:p>
            <a:r>
              <a:rPr lang="en-GB" baseline="0" dirty="0"/>
              <a:t>T – Time – to call 999 if you see any of these signs.</a:t>
            </a:r>
            <a:endParaRPr lang="en-GB" dirty="0"/>
          </a:p>
        </p:txBody>
      </p:sp>
      <p:sp>
        <p:nvSpPr>
          <p:cNvPr id="4" name="Slide Number Placeholder 3"/>
          <p:cNvSpPr>
            <a:spLocks noGrp="1"/>
          </p:cNvSpPr>
          <p:nvPr>
            <p:ph type="sldNum" sz="quarter" idx="10"/>
          </p:nvPr>
        </p:nvSpPr>
        <p:spPr/>
        <p:txBody>
          <a:bodyPr/>
          <a:lstStyle/>
          <a:p>
            <a:fld id="{2DDD4EC7-DD85-4BDD-9CCE-79C4EE27A46F}" type="slidenum">
              <a:rPr lang="en-GB" smtClean="0"/>
              <a:t>6</a:t>
            </a:fld>
            <a:endParaRPr lang="en-GB"/>
          </a:p>
        </p:txBody>
      </p:sp>
    </p:spTree>
    <p:extLst>
      <p:ext uri="{BB962C8B-B14F-4D97-AF65-F5344CB8AC3E}">
        <p14:creationId xmlns:p14="http://schemas.microsoft.com/office/powerpoint/2010/main" val="3741874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a:t>
            </a:r>
            <a:r>
              <a:rPr lang="en-GB" baseline="0" dirty="0"/>
              <a:t> FAST test helps spot the 3 most common symptoms of stroke.  But there are other signs that you should always take seriously.</a:t>
            </a:r>
          </a:p>
          <a:p>
            <a:r>
              <a:rPr lang="en-GB" baseline="0" dirty="0"/>
              <a:t>These include:</a:t>
            </a:r>
          </a:p>
          <a:p>
            <a:r>
              <a:rPr lang="en-GB" baseline="0" dirty="0"/>
              <a:t>-sudden weakness of numbness on 1 side of the body, including legs, hands or feet.</a:t>
            </a:r>
          </a:p>
          <a:p>
            <a:r>
              <a:rPr lang="en-GB" baseline="0" dirty="0"/>
              <a:t>-difficulty finding words or speaking in clear sentences</a:t>
            </a:r>
          </a:p>
          <a:p>
            <a:pPr marL="171450" indent="-171450">
              <a:buFontTx/>
              <a:buChar char="-"/>
            </a:pPr>
            <a:r>
              <a:rPr lang="en-GB" baseline="0" dirty="0"/>
              <a:t>Sudden blurred vision or loss of sight in 1 or both eyes</a:t>
            </a:r>
          </a:p>
          <a:p>
            <a:pPr marL="171450" indent="-171450">
              <a:buFontTx/>
              <a:buChar char="-"/>
            </a:pPr>
            <a:r>
              <a:rPr lang="en-GB" baseline="0" dirty="0"/>
              <a:t>Sudden memory loss or confusion</a:t>
            </a:r>
          </a:p>
          <a:p>
            <a:pPr marL="171450" indent="-171450">
              <a:buFontTx/>
              <a:buChar char="-"/>
            </a:pPr>
            <a:r>
              <a:rPr lang="en-GB" baseline="0" dirty="0"/>
              <a:t>Dizziness </a:t>
            </a:r>
          </a:p>
          <a:p>
            <a:pPr marL="171450" indent="-171450">
              <a:buFontTx/>
              <a:buChar char="-"/>
            </a:pPr>
            <a:r>
              <a:rPr lang="en-GB" baseline="0" dirty="0"/>
              <a:t>A sudden fall</a:t>
            </a:r>
          </a:p>
          <a:p>
            <a:pPr marL="0" indent="0">
              <a:buFontTx/>
              <a:buNone/>
            </a:pPr>
            <a:r>
              <a:rPr lang="en-GB" baseline="0" dirty="0"/>
              <a:t>- A sudden severe headache</a:t>
            </a:r>
            <a:endParaRPr lang="en-GB" dirty="0"/>
          </a:p>
        </p:txBody>
      </p:sp>
      <p:sp>
        <p:nvSpPr>
          <p:cNvPr id="4" name="Slide Number Placeholder 3"/>
          <p:cNvSpPr>
            <a:spLocks noGrp="1"/>
          </p:cNvSpPr>
          <p:nvPr>
            <p:ph type="sldNum" sz="quarter" idx="10"/>
          </p:nvPr>
        </p:nvSpPr>
        <p:spPr/>
        <p:txBody>
          <a:bodyPr/>
          <a:lstStyle/>
          <a:p>
            <a:fld id="{2DDD4EC7-DD85-4BDD-9CCE-79C4EE27A46F}" type="slidenum">
              <a:rPr lang="en-GB" smtClean="0"/>
              <a:t>7</a:t>
            </a:fld>
            <a:endParaRPr lang="en-GB"/>
          </a:p>
        </p:txBody>
      </p:sp>
    </p:spTree>
    <p:extLst>
      <p:ext uri="{BB962C8B-B14F-4D97-AF65-F5344CB8AC3E}">
        <p14:creationId xmlns:p14="http://schemas.microsoft.com/office/powerpoint/2010/main" val="991756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Every stroke is unique, but strokes tend to affect people in common ways.</a:t>
            </a:r>
          </a:p>
          <a:p>
            <a:endParaRPr lang="en-GB" dirty="0"/>
          </a:p>
          <a:p>
            <a:endParaRPr lang="en-GB" dirty="0"/>
          </a:p>
          <a:p>
            <a:r>
              <a:rPr lang="en-GB" dirty="0"/>
              <a:t>The effects of a stroke depend on several factors, including the location of the obstruction and how much brain tissue is affected. However, because one side of the brain controls the opposite side of the body, a stroke affecting one side will result in neurological complications on the side of the body it affects</a:t>
            </a:r>
          </a:p>
          <a:p>
            <a:r>
              <a:rPr lang="en-GB" dirty="0"/>
              <a:t> </a:t>
            </a:r>
          </a:p>
          <a:p>
            <a:r>
              <a:rPr lang="en-GB" dirty="0"/>
              <a:t> </a:t>
            </a:r>
          </a:p>
          <a:p>
            <a:r>
              <a:rPr lang="en-GB" dirty="0"/>
              <a:t>Left Brain</a:t>
            </a:r>
          </a:p>
          <a:p>
            <a:r>
              <a:rPr lang="en-GB" dirty="0"/>
              <a:t>If the stroke occurs in the left side of the brain, the right side of the body will be affected, producing some or all of the following:</a:t>
            </a:r>
          </a:p>
          <a:p>
            <a:r>
              <a:rPr lang="en-GB" dirty="0"/>
              <a:t>Paralysis or loss of sensation on the right side of the body</a:t>
            </a:r>
          </a:p>
          <a:p>
            <a:r>
              <a:rPr lang="en-GB" dirty="0"/>
              <a:t>Speech/language problems</a:t>
            </a:r>
          </a:p>
          <a:p>
            <a:r>
              <a:rPr lang="en-GB" dirty="0"/>
              <a:t>Visual problems</a:t>
            </a:r>
          </a:p>
          <a:p>
            <a:r>
              <a:rPr lang="en-GB" dirty="0"/>
              <a:t>Memory loss</a:t>
            </a:r>
          </a:p>
          <a:p>
            <a:r>
              <a:rPr lang="en-GB" dirty="0"/>
              <a:t> </a:t>
            </a:r>
          </a:p>
          <a:p>
            <a:r>
              <a:rPr lang="en-GB" dirty="0"/>
              <a:t>Right Brain</a:t>
            </a:r>
          </a:p>
          <a:p>
            <a:r>
              <a:rPr lang="en-GB" dirty="0"/>
              <a:t> If the stroke occurs on the right side of the brain, the left side of the body will be affected, producing some or all of the following:</a:t>
            </a:r>
          </a:p>
          <a:p>
            <a:r>
              <a:rPr lang="en-GB" dirty="0"/>
              <a:t> </a:t>
            </a:r>
          </a:p>
          <a:p>
            <a:r>
              <a:rPr lang="en-GB" dirty="0"/>
              <a:t>Paralysis or sensory</a:t>
            </a:r>
            <a:r>
              <a:rPr lang="en-GB" baseline="0" dirty="0"/>
              <a:t> loss </a:t>
            </a:r>
            <a:r>
              <a:rPr lang="en-GB" dirty="0"/>
              <a:t>on the left side of the body</a:t>
            </a:r>
          </a:p>
          <a:p>
            <a:r>
              <a:rPr lang="en-GB" dirty="0"/>
              <a:t>Vision problems</a:t>
            </a:r>
          </a:p>
          <a:p>
            <a:r>
              <a:rPr lang="en-GB" dirty="0"/>
              <a:t>Problems with depth perception, judging distances</a:t>
            </a:r>
          </a:p>
          <a:p>
            <a:r>
              <a:rPr lang="en-GB" dirty="0"/>
              <a:t>Memory loss</a:t>
            </a:r>
          </a:p>
          <a:p>
            <a:r>
              <a:rPr lang="en-GB" dirty="0"/>
              <a:t>Impulsive</a:t>
            </a:r>
            <a:r>
              <a:rPr lang="en-GB" baseline="0" dirty="0"/>
              <a:t> behaviour</a:t>
            </a:r>
            <a:endParaRPr lang="en-GB" dirty="0"/>
          </a:p>
          <a:p>
            <a:endParaRPr lang="en-GB" dirty="0"/>
          </a:p>
        </p:txBody>
      </p:sp>
      <p:sp>
        <p:nvSpPr>
          <p:cNvPr id="4" name="Slide Number Placeholder 3"/>
          <p:cNvSpPr>
            <a:spLocks noGrp="1"/>
          </p:cNvSpPr>
          <p:nvPr>
            <p:ph type="sldNum" sz="quarter" idx="10"/>
          </p:nvPr>
        </p:nvSpPr>
        <p:spPr/>
        <p:txBody>
          <a:bodyPr/>
          <a:lstStyle/>
          <a:p>
            <a:fld id="{2DDD4EC7-DD85-4BDD-9CCE-79C4EE27A46F}" type="slidenum">
              <a:rPr lang="en-GB" smtClean="0"/>
              <a:t>8</a:t>
            </a:fld>
            <a:endParaRPr lang="en-GB"/>
          </a:p>
        </p:txBody>
      </p:sp>
    </p:spTree>
    <p:extLst>
      <p:ext uri="{BB962C8B-B14F-4D97-AF65-F5344CB8AC3E}">
        <p14:creationId xmlns:p14="http://schemas.microsoft.com/office/powerpoint/2010/main" val="3272947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While some effects of a stroke</a:t>
            </a:r>
            <a:r>
              <a:rPr lang="en-GB" baseline="0" dirty="0"/>
              <a:t> may be obvious to others, many effects are harder to see and are poorly understood or supported by others.  These hidden effects of a stroke can be even more difficult for stroke survivors to live with.  </a:t>
            </a:r>
          </a:p>
          <a:p>
            <a:endParaRPr lang="en-GB" baseline="0" dirty="0"/>
          </a:p>
          <a:p>
            <a:r>
              <a:rPr lang="en-GB" baseline="0" dirty="0"/>
              <a:t>Balance difficulties: a stroke can change the way the brain controls balance and the person can feel unsteady or </a:t>
            </a:r>
            <a:r>
              <a:rPr lang="en-GB" baseline="0" dirty="0" err="1"/>
              <a:t>incoordinated</a:t>
            </a:r>
            <a:r>
              <a:rPr lang="en-GB" baseline="0" dirty="0"/>
              <a:t>.  It might be difficult to walk and talk at the same time.</a:t>
            </a:r>
          </a:p>
          <a:p>
            <a:endParaRPr lang="en-GB" baseline="0" dirty="0"/>
          </a:p>
          <a:p>
            <a:r>
              <a:rPr lang="en-GB" baseline="0" dirty="0"/>
              <a:t>Emotional changes: most people who’ve had a stroke will experience some kind of emotional change.  For many it feels like they’ve lost the life they had before and they experience feelings of shock, denial, anger, grief and guilt.  Emotional problems can also be caused by brain damage due to the stroke. Anxiety and depression are common symptoms experienced by stroke survivors.  A stroke can affect ability to control mood and emotions e.g. someone may laugh or cry uncontrollably and for no reason.</a:t>
            </a:r>
          </a:p>
          <a:p>
            <a:endParaRPr lang="en-GB" baseline="0" dirty="0"/>
          </a:p>
          <a:p>
            <a:r>
              <a:rPr lang="en-GB" baseline="0" dirty="0"/>
              <a:t>Behavioural changes: such as apathy/lack if motivation, anger and aggression, being  unable to read social situations, acting impulsively, being unable to think decisions through.</a:t>
            </a:r>
          </a:p>
          <a:p>
            <a:endParaRPr lang="en-GB" baseline="0" dirty="0"/>
          </a:p>
          <a:p>
            <a:r>
              <a:rPr lang="en-GB" baseline="0" dirty="0"/>
              <a:t>Cognitive problems – cognitive skills are how the brain makes sense of, organises and stores information from the outside world.  A stroke can affect these brain processes and result in problems with concentration, </a:t>
            </a:r>
            <a:r>
              <a:rPr lang="en-GB" baseline="0" dirty="0" err="1"/>
              <a:t>memory,planning</a:t>
            </a:r>
            <a:r>
              <a:rPr lang="en-GB" baseline="0" dirty="0"/>
              <a:t>, organisation, problem solving, multi-tasking.  9 out of 10 stroke survivors experience at least 1 cognitive effect.  </a:t>
            </a:r>
          </a:p>
          <a:p>
            <a:endParaRPr lang="en-GB" baseline="0" dirty="0"/>
          </a:p>
          <a:p>
            <a:r>
              <a:rPr lang="en-GB" baseline="0" dirty="0"/>
              <a:t>Language and communication problems – around 1/3 of stroke survivors have problems with speaking, reading, writing and understanding what others are saying.  </a:t>
            </a:r>
            <a:r>
              <a:rPr lang="en-GB" baseline="0" dirty="0" err="1"/>
              <a:t>Wordfinding</a:t>
            </a:r>
            <a:r>
              <a:rPr lang="en-GB" baseline="0" dirty="0"/>
              <a:t> difficulties are very common with stroke – the person may be unable to think of a specific word, or may say the wrong word or mix up the sounds in the words. This can be extremely frustrating.  Understanding and processing spoken or written information can also be affected to varying degrees and can affect many everyday activities and situations such as reading a newspaper or a novel, talking on the phone, following a news bulletin.  </a:t>
            </a:r>
          </a:p>
          <a:p>
            <a:endParaRPr lang="en-GB" baseline="0" dirty="0"/>
          </a:p>
          <a:p>
            <a:r>
              <a:rPr lang="en-GB" baseline="0" dirty="0"/>
              <a:t>Fatigue – or extreme tiredness is the most common effect of a stroke.  86 % of stroke survivors experience fatigue and it can be very debilitating.  It affects people both physically and cognitively.  Unlike normal tiredness it doesn’t get better by simply resting.  People find it difficult to find the mental energy required to think or strength to take part in everyday activities.  </a:t>
            </a:r>
          </a:p>
          <a:p>
            <a:endParaRPr lang="en-GB" baseline="0" dirty="0"/>
          </a:p>
          <a:p>
            <a:r>
              <a:rPr lang="en-GB" baseline="0" dirty="0"/>
              <a:t>These hidden effects of stroke do not just disappear.  Stroke survivors have to adapt and alter the way they do things to cope.</a:t>
            </a:r>
          </a:p>
        </p:txBody>
      </p:sp>
      <p:sp>
        <p:nvSpPr>
          <p:cNvPr id="4" name="Slide Number Placeholder 3"/>
          <p:cNvSpPr>
            <a:spLocks noGrp="1"/>
          </p:cNvSpPr>
          <p:nvPr>
            <p:ph type="sldNum" sz="quarter" idx="10"/>
          </p:nvPr>
        </p:nvSpPr>
        <p:spPr/>
        <p:txBody>
          <a:bodyPr/>
          <a:lstStyle/>
          <a:p>
            <a:fld id="{2DDD4EC7-DD85-4BDD-9CCE-79C4EE27A46F}" type="slidenum">
              <a:rPr lang="en-GB" smtClean="0"/>
              <a:t>9</a:t>
            </a:fld>
            <a:endParaRPr lang="en-GB"/>
          </a:p>
        </p:txBody>
      </p:sp>
    </p:spTree>
    <p:extLst>
      <p:ext uri="{BB962C8B-B14F-4D97-AF65-F5344CB8AC3E}">
        <p14:creationId xmlns:p14="http://schemas.microsoft.com/office/powerpoint/2010/main" val="3259980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Subarachnoid haemorrhage, </a:t>
            </a:r>
          </a:p>
          <a:p>
            <a:endParaRPr lang="en-GB" dirty="0"/>
          </a:p>
          <a:p>
            <a:r>
              <a:rPr lang="en-GB" dirty="0"/>
              <a:t>OT &amp; Physio &amp; SLT involved</a:t>
            </a:r>
          </a:p>
          <a:p>
            <a:r>
              <a:rPr lang="en-GB" dirty="0"/>
              <a:t>Physio – balance work</a:t>
            </a:r>
          </a:p>
          <a:p>
            <a:r>
              <a:rPr lang="en-GB" dirty="0"/>
              <a:t>SLT – </a:t>
            </a:r>
            <a:r>
              <a:rPr lang="en-GB" dirty="0" err="1"/>
              <a:t>wordfinding</a:t>
            </a:r>
            <a:r>
              <a:rPr lang="en-GB" dirty="0"/>
              <a:t>, processing of spoken &amp; written information</a:t>
            </a:r>
          </a:p>
          <a:p>
            <a:r>
              <a:rPr lang="en-GB" dirty="0"/>
              <a:t>OT – reduced recall, poor executive skills namely multitasking, complex problem solving, monitoring of tasks</a:t>
            </a:r>
          </a:p>
          <a:p>
            <a:r>
              <a:rPr lang="en-GB" dirty="0"/>
              <a:t>Goal – to return to work.</a:t>
            </a:r>
          </a:p>
          <a:p>
            <a:r>
              <a:rPr lang="en-GB" dirty="0"/>
              <a:t>Cedar – Workable NI involved for support with returning to work.</a:t>
            </a:r>
          </a:p>
          <a:p>
            <a:endParaRPr lang="en-GB" dirty="0"/>
          </a:p>
          <a:p>
            <a:r>
              <a:rPr lang="en-GB" dirty="0"/>
              <a:t>Impact on work</a:t>
            </a:r>
          </a:p>
          <a:p>
            <a:endParaRPr lang="en-GB" dirty="0"/>
          </a:p>
          <a:p>
            <a:r>
              <a:rPr lang="en-GB" dirty="0"/>
              <a:t>Was requiring support with language skills for returning to work</a:t>
            </a:r>
          </a:p>
          <a:p>
            <a:r>
              <a:rPr lang="en-GB" dirty="0"/>
              <a:t>Some difficulty with immediate repetition of longer, detailed sentences suggesting auditory memory issues</a:t>
            </a:r>
          </a:p>
          <a:p>
            <a:r>
              <a:rPr lang="en-GB" dirty="0"/>
              <a:t>Difficulties with reading comprehension of documents involving several paragraphs due to poor retention of written information</a:t>
            </a:r>
          </a:p>
          <a:p>
            <a:r>
              <a:rPr lang="en-GB" dirty="0"/>
              <a:t>word-finding delay is still noted in conversation. </a:t>
            </a:r>
          </a:p>
          <a:p>
            <a:r>
              <a:rPr lang="en-GB" dirty="0"/>
              <a:t>Initially word-finding issues evident in written composition task however</a:t>
            </a:r>
            <a:r>
              <a:rPr lang="en-GB" baseline="0" dirty="0"/>
              <a:t> he</a:t>
            </a:r>
            <a:r>
              <a:rPr lang="en-GB" dirty="0"/>
              <a:t> reports now able to compose long documents/reports successfully albeit this takes longer than usual. </a:t>
            </a:r>
          </a:p>
          <a:p>
            <a:endParaRPr lang="en-GB" dirty="0"/>
          </a:p>
          <a:p>
            <a:endParaRPr lang="en-GB" dirty="0"/>
          </a:p>
        </p:txBody>
      </p:sp>
      <p:sp>
        <p:nvSpPr>
          <p:cNvPr id="4" name="Slide Number Placeholder 3"/>
          <p:cNvSpPr>
            <a:spLocks noGrp="1"/>
          </p:cNvSpPr>
          <p:nvPr>
            <p:ph type="sldNum" sz="quarter" idx="10"/>
          </p:nvPr>
        </p:nvSpPr>
        <p:spPr/>
        <p:txBody>
          <a:bodyPr/>
          <a:lstStyle/>
          <a:p>
            <a:fld id="{2DDD4EC7-DD85-4BDD-9CCE-79C4EE27A46F}" type="slidenum">
              <a:rPr lang="en-GB" smtClean="0"/>
              <a:t>10</a:t>
            </a:fld>
            <a:endParaRPr lang="en-GB"/>
          </a:p>
        </p:txBody>
      </p:sp>
    </p:spTree>
    <p:extLst>
      <p:ext uri="{BB962C8B-B14F-4D97-AF65-F5344CB8AC3E}">
        <p14:creationId xmlns:p14="http://schemas.microsoft.com/office/powerpoint/2010/main" val="406556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Caring for somebody after a stroke can be a frustrating and lonely experience. Be prepared for changed behaviour. Someone who’s had a stroke can often seem as though they’ve had a change in personality and appear to act irrationally because of the psychological and cognitive impact of a stroke.</a:t>
            </a:r>
          </a:p>
          <a:p>
            <a:r>
              <a:rPr lang="en-GB" dirty="0"/>
              <a:t>Try to remain patient and positive. Rehabilitation can be a slow and frustrating process. Encouraging and praising any progress, can help motivate someone who has had a stroke to achieve their long-term goals.</a:t>
            </a:r>
          </a:p>
          <a:p>
            <a:r>
              <a:rPr lang="en-GB" dirty="0"/>
              <a:t>Make time for yourself. If you’re caring for someone who has had a stroke, it’s important not to neglect your own physical and psychological wellbeing.</a:t>
            </a:r>
          </a:p>
          <a:p>
            <a:r>
              <a:rPr lang="en-GB" dirty="0"/>
              <a:t>Ask for help. There are a wide range of support services and resources available for people recovering from strokes, and their families and carers</a:t>
            </a:r>
          </a:p>
          <a:p>
            <a:endParaRPr lang="en-GB" dirty="0"/>
          </a:p>
        </p:txBody>
      </p:sp>
      <p:sp>
        <p:nvSpPr>
          <p:cNvPr id="4" name="Slide Number Placeholder 3"/>
          <p:cNvSpPr>
            <a:spLocks noGrp="1"/>
          </p:cNvSpPr>
          <p:nvPr>
            <p:ph type="sldNum" sz="quarter" idx="10"/>
          </p:nvPr>
        </p:nvSpPr>
        <p:spPr/>
        <p:txBody>
          <a:bodyPr/>
          <a:lstStyle/>
          <a:p>
            <a:fld id="{2DDD4EC7-DD85-4BDD-9CCE-79C4EE27A46F}" type="slidenum">
              <a:rPr lang="en-GB" smtClean="0"/>
              <a:t>11</a:t>
            </a:fld>
            <a:endParaRPr lang="en-GB"/>
          </a:p>
        </p:txBody>
      </p:sp>
    </p:spTree>
    <p:extLst>
      <p:ext uri="{BB962C8B-B14F-4D97-AF65-F5344CB8AC3E}">
        <p14:creationId xmlns:p14="http://schemas.microsoft.com/office/powerpoint/2010/main" val="2165408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706540D-AA35-4975-B8AF-CB19C327A64C}" type="datetimeFigureOut">
              <a:rPr lang="en-GB" smtClean="0"/>
              <a:t>06/02/2024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DF280E-39BA-4499-83E6-91AE76DDC425}" type="slidenum">
              <a:rPr lang="en-GB" smtClean="0"/>
              <a:t>‹#›</a:t>
            </a:fld>
            <a:endParaRPr lang="en-GB"/>
          </a:p>
        </p:txBody>
      </p:sp>
    </p:spTree>
    <p:extLst>
      <p:ext uri="{BB962C8B-B14F-4D97-AF65-F5344CB8AC3E}">
        <p14:creationId xmlns:p14="http://schemas.microsoft.com/office/powerpoint/2010/main" val="164639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706540D-AA35-4975-B8AF-CB19C327A64C}" type="datetimeFigureOut">
              <a:rPr lang="en-GB" smtClean="0"/>
              <a:t>06/02/2024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DF280E-39BA-4499-83E6-91AE76DDC425}" type="slidenum">
              <a:rPr lang="en-GB" smtClean="0"/>
              <a:t>‹#›</a:t>
            </a:fld>
            <a:endParaRPr lang="en-GB"/>
          </a:p>
        </p:txBody>
      </p:sp>
    </p:spTree>
    <p:extLst>
      <p:ext uri="{BB962C8B-B14F-4D97-AF65-F5344CB8AC3E}">
        <p14:creationId xmlns:p14="http://schemas.microsoft.com/office/powerpoint/2010/main" val="238967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706540D-AA35-4975-B8AF-CB19C327A64C}" type="datetimeFigureOut">
              <a:rPr lang="en-GB" smtClean="0"/>
              <a:t>06/02/2024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DF280E-39BA-4499-83E6-91AE76DDC425}" type="slidenum">
              <a:rPr lang="en-GB" smtClean="0"/>
              <a:t>‹#›</a:t>
            </a:fld>
            <a:endParaRPr lang="en-GB"/>
          </a:p>
        </p:txBody>
      </p:sp>
    </p:spTree>
    <p:extLst>
      <p:ext uri="{BB962C8B-B14F-4D97-AF65-F5344CB8AC3E}">
        <p14:creationId xmlns:p14="http://schemas.microsoft.com/office/powerpoint/2010/main" val="41348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706540D-AA35-4975-B8AF-CB19C327A64C}" type="datetimeFigureOut">
              <a:rPr lang="en-GB" smtClean="0"/>
              <a:t>06/02/2024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DF280E-39BA-4499-83E6-91AE76DDC425}" type="slidenum">
              <a:rPr lang="en-GB" smtClean="0"/>
              <a:t>‹#›</a:t>
            </a:fld>
            <a:endParaRPr lang="en-GB"/>
          </a:p>
        </p:txBody>
      </p:sp>
    </p:spTree>
    <p:extLst>
      <p:ext uri="{BB962C8B-B14F-4D97-AF65-F5344CB8AC3E}">
        <p14:creationId xmlns:p14="http://schemas.microsoft.com/office/powerpoint/2010/main" val="1580187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706540D-AA35-4975-B8AF-CB19C327A64C}" type="datetimeFigureOut">
              <a:rPr lang="en-GB" smtClean="0"/>
              <a:t>06/02/2024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DF280E-39BA-4499-83E6-91AE76DDC425}" type="slidenum">
              <a:rPr lang="en-GB" smtClean="0"/>
              <a:t>‹#›</a:t>
            </a:fld>
            <a:endParaRPr lang="en-GB"/>
          </a:p>
        </p:txBody>
      </p:sp>
    </p:spTree>
    <p:extLst>
      <p:ext uri="{BB962C8B-B14F-4D97-AF65-F5344CB8AC3E}">
        <p14:creationId xmlns:p14="http://schemas.microsoft.com/office/powerpoint/2010/main" val="1218745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706540D-AA35-4975-B8AF-CB19C327A64C}" type="datetimeFigureOut">
              <a:rPr lang="en-GB" smtClean="0"/>
              <a:t>06/02/2024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5DF280E-39BA-4499-83E6-91AE76DDC425}" type="slidenum">
              <a:rPr lang="en-GB" smtClean="0"/>
              <a:t>‹#›</a:t>
            </a:fld>
            <a:endParaRPr lang="en-GB"/>
          </a:p>
        </p:txBody>
      </p:sp>
    </p:spTree>
    <p:extLst>
      <p:ext uri="{BB962C8B-B14F-4D97-AF65-F5344CB8AC3E}">
        <p14:creationId xmlns:p14="http://schemas.microsoft.com/office/powerpoint/2010/main" val="1084862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706540D-AA35-4975-B8AF-CB19C327A64C}" type="datetimeFigureOut">
              <a:rPr lang="en-GB" smtClean="0"/>
              <a:t>06/02/2024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5DF280E-39BA-4499-83E6-91AE76DDC425}" type="slidenum">
              <a:rPr lang="en-GB" smtClean="0"/>
              <a:t>‹#›</a:t>
            </a:fld>
            <a:endParaRPr lang="en-GB"/>
          </a:p>
        </p:txBody>
      </p:sp>
    </p:spTree>
    <p:extLst>
      <p:ext uri="{BB962C8B-B14F-4D97-AF65-F5344CB8AC3E}">
        <p14:creationId xmlns:p14="http://schemas.microsoft.com/office/powerpoint/2010/main" val="2971833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706540D-AA35-4975-B8AF-CB19C327A64C}" type="datetimeFigureOut">
              <a:rPr lang="en-GB" smtClean="0"/>
              <a:t>06/02/2024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5DF280E-39BA-4499-83E6-91AE76DDC425}" type="slidenum">
              <a:rPr lang="en-GB" smtClean="0"/>
              <a:t>‹#›</a:t>
            </a:fld>
            <a:endParaRPr lang="en-GB"/>
          </a:p>
        </p:txBody>
      </p:sp>
    </p:spTree>
    <p:extLst>
      <p:ext uri="{BB962C8B-B14F-4D97-AF65-F5344CB8AC3E}">
        <p14:creationId xmlns:p14="http://schemas.microsoft.com/office/powerpoint/2010/main" val="2226658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6540D-AA35-4975-B8AF-CB19C327A64C}" type="datetimeFigureOut">
              <a:rPr lang="en-GB" smtClean="0"/>
              <a:t>06/02/2024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5DF280E-39BA-4499-83E6-91AE76DDC425}" type="slidenum">
              <a:rPr lang="en-GB" smtClean="0"/>
              <a:t>‹#›</a:t>
            </a:fld>
            <a:endParaRPr lang="en-GB"/>
          </a:p>
        </p:txBody>
      </p:sp>
    </p:spTree>
    <p:extLst>
      <p:ext uri="{BB962C8B-B14F-4D97-AF65-F5344CB8AC3E}">
        <p14:creationId xmlns:p14="http://schemas.microsoft.com/office/powerpoint/2010/main" val="2631257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706540D-AA35-4975-B8AF-CB19C327A64C}" type="datetimeFigureOut">
              <a:rPr lang="en-GB" smtClean="0"/>
              <a:t>06/02/2024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5DF280E-39BA-4499-83E6-91AE76DDC425}" type="slidenum">
              <a:rPr lang="en-GB" smtClean="0"/>
              <a:t>‹#›</a:t>
            </a:fld>
            <a:endParaRPr lang="en-GB"/>
          </a:p>
        </p:txBody>
      </p:sp>
    </p:spTree>
    <p:extLst>
      <p:ext uri="{BB962C8B-B14F-4D97-AF65-F5344CB8AC3E}">
        <p14:creationId xmlns:p14="http://schemas.microsoft.com/office/powerpoint/2010/main" val="1358099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706540D-AA35-4975-B8AF-CB19C327A64C}" type="datetimeFigureOut">
              <a:rPr lang="en-GB" smtClean="0"/>
              <a:t>06/02/2024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5DF280E-39BA-4499-83E6-91AE76DDC425}" type="slidenum">
              <a:rPr lang="en-GB" smtClean="0"/>
              <a:t>‹#›</a:t>
            </a:fld>
            <a:endParaRPr lang="en-GB"/>
          </a:p>
        </p:txBody>
      </p:sp>
    </p:spTree>
    <p:extLst>
      <p:ext uri="{BB962C8B-B14F-4D97-AF65-F5344CB8AC3E}">
        <p14:creationId xmlns:p14="http://schemas.microsoft.com/office/powerpoint/2010/main" val="1008996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06540D-AA35-4975-B8AF-CB19C327A64C}" type="datetimeFigureOut">
              <a:rPr lang="en-GB" smtClean="0"/>
              <a:t>06/02/2024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DF280E-39BA-4499-83E6-91AE76DDC425}" type="slidenum">
              <a:rPr lang="en-GB" smtClean="0"/>
              <a:t>‹#›</a:t>
            </a:fld>
            <a:endParaRPr lang="en-GB"/>
          </a:p>
        </p:txBody>
      </p:sp>
    </p:spTree>
    <p:extLst>
      <p:ext uri="{BB962C8B-B14F-4D97-AF65-F5344CB8AC3E}">
        <p14:creationId xmlns:p14="http://schemas.microsoft.com/office/powerpoint/2010/main" val="3394673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troke.org.uk/finding-support/stroke" TargetMode="External"/><Relationship Id="rId2" Type="http://schemas.openxmlformats.org/officeDocument/2006/relationships/hyperlink" Target="http://www.nhs.uk/conditions/stroke/recovery" TargetMode="External"/><Relationship Id="rId1" Type="http://schemas.openxmlformats.org/officeDocument/2006/relationships/slideLayout" Target="../slideLayouts/slideLayout2.xml"/><Relationship Id="rId4" Type="http://schemas.openxmlformats.org/officeDocument/2006/relationships/hyperlink" Target="http://www.nichs.org.uk/"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https://www.youtube.com/embed/yri-cHlQYIg" TargetMode="External"/><Relationship Id="rId5" Type="http://schemas.openxmlformats.org/officeDocument/2006/relationships/image" Target="../media/image3.jpeg"/><Relationship Id="rId4" Type="http://schemas.openxmlformats.org/officeDocument/2006/relationships/hyperlink" Target="https://www.youtube.com/watch?v=ZOSvuDmqOdg" TargetMode="Externa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https://www.youtube.com/embed/Jp7F1s28g18" TargetMode="External"/><Relationship Id="rId1" Type="http://schemas.openxmlformats.org/officeDocument/2006/relationships/video" Target="https://www.youtube.com/embed/JZ9JUU29r8A" TargetMode="Externa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14349"/>
            <a:ext cx="8943975" cy="1057275"/>
          </a:xfrm>
          <a:solidFill>
            <a:srgbClr val="002060"/>
          </a:solidFill>
        </p:spPr>
        <p:txBody>
          <a:bodyPr>
            <a:normAutofit/>
          </a:bodyPr>
          <a:lstStyle/>
          <a:p>
            <a:pPr algn="l"/>
            <a:r>
              <a:rPr lang="en-GB" b="1" dirty="0">
                <a:solidFill>
                  <a:schemeClr val="bg1"/>
                </a:solidFill>
              </a:rPr>
              <a:t>   Stroke awareness session</a:t>
            </a:r>
          </a:p>
        </p:txBody>
      </p:sp>
      <p:sp>
        <p:nvSpPr>
          <p:cNvPr id="3" name="Subtitle 2"/>
          <p:cNvSpPr>
            <a:spLocks noGrp="1"/>
          </p:cNvSpPr>
          <p:nvPr>
            <p:ph type="subTitle" idx="1"/>
          </p:nvPr>
        </p:nvSpPr>
        <p:spPr>
          <a:xfrm>
            <a:off x="710858" y="2055031"/>
            <a:ext cx="6461742" cy="1655762"/>
          </a:xfrm>
        </p:spPr>
        <p:txBody>
          <a:bodyPr>
            <a:normAutofit/>
          </a:bodyPr>
          <a:lstStyle/>
          <a:p>
            <a:pPr algn="l"/>
            <a:r>
              <a:rPr lang="en-GB" dirty="0"/>
              <a:t>Annie Rea, Occupational Therapist</a:t>
            </a:r>
          </a:p>
          <a:p>
            <a:pPr algn="l"/>
            <a:r>
              <a:rPr lang="en-GB" dirty="0"/>
              <a:t>Claire Murphy, Speech &amp; Language Therapist</a:t>
            </a:r>
          </a:p>
          <a:p>
            <a:pPr algn="l"/>
            <a:r>
              <a:rPr lang="en-GB" i="1" dirty="0">
                <a:solidFill>
                  <a:srgbClr val="002060"/>
                </a:solidFill>
              </a:rPr>
              <a:t>Community Stroke Team South Eastern HSC Trust</a:t>
            </a:r>
          </a:p>
        </p:txBody>
      </p:sp>
      <p:pic>
        <p:nvPicPr>
          <p:cNvPr id="1026" name="Picture 2" descr="Coronavirus Raises Risk of Having a Stroke Compared with Other Virus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84012" y="3515144"/>
            <a:ext cx="4491210" cy="2988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3294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2400" y="314324"/>
            <a:ext cx="3905249" cy="139541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04801" y="384175"/>
            <a:ext cx="3571875" cy="1325563"/>
          </a:xfrm>
        </p:spPr>
        <p:txBody>
          <a:bodyPr>
            <a:normAutofit/>
          </a:bodyPr>
          <a:lstStyle/>
          <a:p>
            <a:r>
              <a:rPr lang="en-GB" b="1" dirty="0">
                <a:solidFill>
                  <a:schemeClr val="bg1"/>
                </a:solidFill>
              </a:rPr>
              <a:t>Stroke &amp; work   – a case study</a:t>
            </a:r>
          </a:p>
        </p:txBody>
      </p:sp>
      <p:sp>
        <p:nvSpPr>
          <p:cNvPr id="3" name="Content Placeholder 2"/>
          <p:cNvSpPr>
            <a:spLocks noGrp="1"/>
          </p:cNvSpPr>
          <p:nvPr>
            <p:ph idx="1"/>
          </p:nvPr>
        </p:nvSpPr>
        <p:spPr>
          <a:xfrm>
            <a:off x="304801" y="2187575"/>
            <a:ext cx="4105274" cy="1555750"/>
          </a:xfrm>
          <a:ln>
            <a:solidFill>
              <a:srgbClr val="00B0F0"/>
            </a:solidFill>
          </a:ln>
        </p:spPr>
        <p:txBody>
          <a:bodyPr>
            <a:normAutofit/>
          </a:bodyPr>
          <a:lstStyle/>
          <a:p>
            <a:pPr marL="0" indent="0">
              <a:buNone/>
            </a:pPr>
            <a:r>
              <a:rPr lang="en-GB" dirty="0"/>
              <a:t>John – 55year old man, senior position in charity organisation</a:t>
            </a:r>
          </a:p>
          <a:p>
            <a:endParaRPr lang="en-GB" dirty="0"/>
          </a:p>
        </p:txBody>
      </p:sp>
      <p:pic>
        <p:nvPicPr>
          <p:cNvPr id="7" name="Picture 6"/>
          <p:cNvPicPr>
            <a:picLocks noChangeAspect="1"/>
          </p:cNvPicPr>
          <p:nvPr/>
        </p:nvPicPr>
        <p:blipFill rotWithShape="1">
          <a:blip r:embed="rId3"/>
          <a:srcRect l="7676" r="20766" b="8904"/>
          <a:stretch/>
        </p:blipFill>
        <p:spPr>
          <a:xfrm>
            <a:off x="4657724" y="-158750"/>
            <a:ext cx="7677151" cy="7016750"/>
          </a:xfrm>
          <a:prstGeom prst="rect">
            <a:avLst/>
          </a:prstGeom>
        </p:spPr>
      </p:pic>
    </p:spTree>
    <p:extLst>
      <p:ext uri="{BB962C8B-B14F-4D97-AF65-F5344CB8AC3E}">
        <p14:creationId xmlns:p14="http://schemas.microsoft.com/office/powerpoint/2010/main" val="1463580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74651"/>
            <a:ext cx="8248650" cy="901700"/>
          </a:xfrm>
          <a:solidFill>
            <a:srgbClr val="002060"/>
          </a:solidFill>
        </p:spPr>
        <p:txBody>
          <a:bodyPr/>
          <a:lstStyle/>
          <a:p>
            <a:r>
              <a:rPr lang="en-GB" dirty="0"/>
              <a:t>    </a:t>
            </a:r>
            <a:r>
              <a:rPr lang="en-GB" b="1" dirty="0">
                <a:solidFill>
                  <a:schemeClr val="bg1"/>
                </a:solidFill>
              </a:rPr>
              <a:t>Caring for someone with a Stroke</a:t>
            </a:r>
          </a:p>
        </p:txBody>
      </p:sp>
      <p:sp>
        <p:nvSpPr>
          <p:cNvPr id="3" name="Content Placeholder 2"/>
          <p:cNvSpPr>
            <a:spLocks noGrp="1"/>
          </p:cNvSpPr>
          <p:nvPr>
            <p:ph idx="1"/>
          </p:nvPr>
        </p:nvSpPr>
        <p:spPr>
          <a:ln>
            <a:solidFill>
              <a:srgbClr val="00B0F0"/>
            </a:solidFill>
          </a:ln>
        </p:spPr>
        <p:txBody>
          <a:bodyPr>
            <a:normAutofit/>
          </a:bodyPr>
          <a:lstStyle/>
          <a:p>
            <a:endParaRPr lang="en-GB" dirty="0"/>
          </a:p>
          <a:p>
            <a:r>
              <a:rPr lang="en-GB" dirty="0"/>
              <a:t>Be prepared for changed behaviour. </a:t>
            </a:r>
          </a:p>
          <a:p>
            <a:endParaRPr lang="en-GB" dirty="0"/>
          </a:p>
          <a:p>
            <a:r>
              <a:rPr lang="en-GB" dirty="0"/>
              <a:t>Try to remain patient and positive. </a:t>
            </a:r>
          </a:p>
          <a:p>
            <a:endParaRPr lang="en-GB" dirty="0"/>
          </a:p>
          <a:p>
            <a:r>
              <a:rPr lang="en-GB" dirty="0"/>
              <a:t>Make time for yourself. </a:t>
            </a:r>
          </a:p>
          <a:p>
            <a:endParaRPr lang="en-GB" dirty="0"/>
          </a:p>
          <a:p>
            <a:r>
              <a:rPr lang="en-GB" dirty="0"/>
              <a:t>Ask for help. </a:t>
            </a:r>
          </a:p>
        </p:txBody>
      </p:sp>
    </p:spTree>
    <p:extLst>
      <p:ext uri="{BB962C8B-B14F-4D97-AF65-F5344CB8AC3E}">
        <p14:creationId xmlns:p14="http://schemas.microsoft.com/office/powerpoint/2010/main" val="3950169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41326"/>
            <a:ext cx="5162550" cy="882650"/>
          </a:xfrm>
          <a:solidFill>
            <a:srgbClr val="002060"/>
          </a:solidFill>
        </p:spPr>
        <p:txBody>
          <a:bodyPr/>
          <a:lstStyle/>
          <a:p>
            <a:r>
              <a:rPr lang="en-GB" dirty="0">
                <a:solidFill>
                  <a:schemeClr val="bg1"/>
                </a:solidFill>
              </a:rPr>
              <a:t>    Advice &amp; Support</a:t>
            </a:r>
          </a:p>
        </p:txBody>
      </p:sp>
      <p:sp>
        <p:nvSpPr>
          <p:cNvPr id="3" name="Content Placeholder 2"/>
          <p:cNvSpPr>
            <a:spLocks noGrp="1"/>
          </p:cNvSpPr>
          <p:nvPr>
            <p:ph idx="1"/>
          </p:nvPr>
        </p:nvSpPr>
        <p:spPr>
          <a:xfrm>
            <a:off x="838200" y="1825625"/>
            <a:ext cx="10515600" cy="3756025"/>
          </a:xfrm>
          <a:ln>
            <a:solidFill>
              <a:srgbClr val="00B0F0"/>
            </a:solidFill>
          </a:ln>
        </p:spPr>
        <p:txBody>
          <a:bodyPr>
            <a:normAutofit lnSpcReduction="10000"/>
          </a:bodyPr>
          <a:lstStyle/>
          <a:p>
            <a:endParaRPr lang="en-GB" dirty="0">
              <a:hlinkClick r:id="rId2"/>
            </a:endParaRPr>
          </a:p>
          <a:p>
            <a:r>
              <a:rPr lang="en-GB" dirty="0">
                <a:hlinkClick r:id="rId2"/>
              </a:rPr>
              <a:t>www.nhs.uk/conditions/stroke/recovery</a:t>
            </a:r>
            <a:endParaRPr lang="en-GB" dirty="0"/>
          </a:p>
          <a:p>
            <a:endParaRPr lang="en-GB" dirty="0">
              <a:solidFill>
                <a:schemeClr val="bg1"/>
              </a:solidFill>
              <a:hlinkClick r:id="rId3"/>
            </a:endParaRPr>
          </a:p>
          <a:p>
            <a:r>
              <a:rPr lang="en-GB" dirty="0">
                <a:solidFill>
                  <a:schemeClr val="bg1"/>
                </a:solidFill>
                <a:hlinkClick r:id="rId3"/>
              </a:rPr>
              <a:t>Stroke Association</a:t>
            </a:r>
            <a:r>
              <a:rPr lang="en-GB" dirty="0">
                <a:hlinkClick r:id="rId3"/>
              </a:rPr>
              <a:t>: www.stroke.org.uk/finding-support/stroke</a:t>
            </a:r>
            <a:r>
              <a:rPr lang="en-GB" dirty="0"/>
              <a:t>     03033033100</a:t>
            </a:r>
          </a:p>
          <a:p>
            <a:endParaRPr lang="en-GB" dirty="0"/>
          </a:p>
          <a:p>
            <a:r>
              <a:rPr lang="en-GB" dirty="0"/>
              <a:t>NI Chest Heart &amp; Stroke: </a:t>
            </a:r>
            <a:r>
              <a:rPr lang="en-GB" dirty="0">
                <a:hlinkClick r:id="rId4"/>
              </a:rPr>
              <a:t>www.nichs.org.uk</a:t>
            </a:r>
            <a:endParaRPr lang="en-GB" dirty="0"/>
          </a:p>
          <a:p>
            <a:pPr marL="0" indent="0">
              <a:buNone/>
            </a:pPr>
            <a:r>
              <a:rPr lang="en-GB" dirty="0"/>
              <a:t>   02890320184</a:t>
            </a:r>
          </a:p>
          <a:p>
            <a:pPr marL="0" indent="0">
              <a:buNone/>
            </a:pPr>
            <a:endParaRPr lang="en-GB" dirty="0"/>
          </a:p>
        </p:txBody>
      </p:sp>
    </p:spTree>
    <p:extLst>
      <p:ext uri="{BB962C8B-B14F-4D97-AF65-F5344CB8AC3E}">
        <p14:creationId xmlns:p14="http://schemas.microsoft.com/office/powerpoint/2010/main" val="1373173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23356"/>
            <a:ext cx="10515600" cy="1325563"/>
          </a:xfrm>
          <a:solidFill>
            <a:srgbClr val="002060"/>
          </a:solidFill>
        </p:spPr>
        <p:txBody>
          <a:bodyPr/>
          <a:lstStyle/>
          <a:p>
            <a:pPr algn="ctr"/>
            <a:r>
              <a:rPr lang="en-GB" b="1" dirty="0">
                <a:solidFill>
                  <a:schemeClr val="bg1"/>
                </a:solidFill>
              </a:rPr>
              <a:t>Any questions?</a:t>
            </a:r>
          </a:p>
        </p:txBody>
      </p:sp>
    </p:spTree>
    <p:extLst>
      <p:ext uri="{BB962C8B-B14F-4D97-AF65-F5344CB8AC3E}">
        <p14:creationId xmlns:p14="http://schemas.microsoft.com/office/powerpoint/2010/main" val="3909420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89225"/>
            <a:ext cx="10515600" cy="1325563"/>
          </a:xfrm>
          <a:solidFill>
            <a:srgbClr val="002060"/>
          </a:solidFill>
        </p:spPr>
        <p:txBody>
          <a:bodyPr/>
          <a:lstStyle/>
          <a:p>
            <a:pPr algn="ctr"/>
            <a:r>
              <a:rPr lang="en-GB" b="1" dirty="0">
                <a:solidFill>
                  <a:schemeClr val="bg1"/>
                </a:solidFill>
              </a:rPr>
              <a:t>Thankyou</a:t>
            </a:r>
            <a:r>
              <a:rPr lang="en-GB" dirty="0"/>
              <a:t> </a:t>
            </a:r>
          </a:p>
        </p:txBody>
      </p:sp>
    </p:spTree>
    <p:extLst>
      <p:ext uri="{BB962C8B-B14F-4D97-AF65-F5344CB8AC3E}">
        <p14:creationId xmlns:p14="http://schemas.microsoft.com/office/powerpoint/2010/main" val="31039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825" y="269190"/>
            <a:ext cx="4286250" cy="1325563"/>
          </a:xfrm>
          <a:solidFill>
            <a:srgbClr val="002060"/>
          </a:solidFill>
        </p:spPr>
        <p:txBody>
          <a:bodyPr/>
          <a:lstStyle/>
          <a:p>
            <a:r>
              <a:rPr lang="en-GB" b="1" dirty="0">
                <a:solidFill>
                  <a:schemeClr val="bg1"/>
                </a:solidFill>
              </a:rPr>
              <a:t>       Contents:</a:t>
            </a:r>
          </a:p>
        </p:txBody>
      </p:sp>
      <p:sp>
        <p:nvSpPr>
          <p:cNvPr id="3" name="Content Placeholder 2"/>
          <p:cNvSpPr>
            <a:spLocks noGrp="1"/>
          </p:cNvSpPr>
          <p:nvPr>
            <p:ph idx="1"/>
          </p:nvPr>
        </p:nvSpPr>
        <p:spPr>
          <a:xfrm>
            <a:off x="4705350" y="931971"/>
            <a:ext cx="6724650" cy="5211654"/>
          </a:xfrm>
          <a:noFill/>
          <a:ln>
            <a:solidFill>
              <a:schemeClr val="accent1"/>
            </a:solidFill>
          </a:ln>
        </p:spPr>
        <p:txBody>
          <a:bodyPr>
            <a:normAutofit/>
          </a:bodyPr>
          <a:lstStyle/>
          <a:p>
            <a:endParaRPr lang="en-GB" dirty="0"/>
          </a:p>
          <a:p>
            <a:r>
              <a:rPr lang="en-GB" dirty="0"/>
              <a:t>What is a stroke?</a:t>
            </a:r>
          </a:p>
          <a:p>
            <a:r>
              <a:rPr lang="en-GB" dirty="0"/>
              <a:t>Types of stroke</a:t>
            </a:r>
          </a:p>
          <a:p>
            <a:r>
              <a:rPr lang="en-GB" dirty="0"/>
              <a:t>Signs/symptoms of stroke</a:t>
            </a:r>
          </a:p>
          <a:p>
            <a:r>
              <a:rPr lang="en-GB" dirty="0"/>
              <a:t>Hidden effects of stroke</a:t>
            </a:r>
          </a:p>
          <a:p>
            <a:r>
              <a:rPr lang="en-GB" dirty="0"/>
              <a:t>Stroke &amp; work </a:t>
            </a:r>
          </a:p>
          <a:p>
            <a:r>
              <a:rPr lang="en-GB" dirty="0"/>
              <a:t>Caring for someone with a stroke</a:t>
            </a:r>
          </a:p>
          <a:p>
            <a:r>
              <a:rPr lang="en-GB" dirty="0"/>
              <a:t>Advice/support</a:t>
            </a:r>
          </a:p>
          <a:p>
            <a:r>
              <a:rPr lang="en-GB" dirty="0"/>
              <a:t>Questions</a:t>
            </a:r>
          </a:p>
          <a:p>
            <a:endParaRPr lang="en-GB" dirty="0"/>
          </a:p>
          <a:p>
            <a:endParaRPr lang="en-GB" dirty="0"/>
          </a:p>
          <a:p>
            <a:endParaRPr lang="en-GB" dirty="0"/>
          </a:p>
        </p:txBody>
      </p:sp>
      <p:cxnSp>
        <p:nvCxnSpPr>
          <p:cNvPr id="5" name="Straight Connector 4"/>
          <p:cNvCxnSpPr/>
          <p:nvPr/>
        </p:nvCxnSpPr>
        <p:spPr>
          <a:xfrm flipH="1">
            <a:off x="1744394" y="6407835"/>
            <a:ext cx="10447607" cy="4220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9984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781050" y="619125"/>
            <a:ext cx="10267950" cy="5062538"/>
          </a:xfrm>
          <a:ln>
            <a:solidFill>
              <a:srgbClr val="00B0F0"/>
            </a:solidFill>
          </a:ln>
        </p:spPr>
        <p:txBody>
          <a:bodyPr>
            <a:normAutofit fontScale="85000" lnSpcReduction="20000"/>
          </a:bodyPr>
          <a:lstStyle/>
          <a:p>
            <a:pPr marL="0" indent="0">
              <a:buNone/>
            </a:pPr>
            <a:r>
              <a:rPr lang="en-GB" dirty="0">
                <a:solidFill>
                  <a:schemeClr val="bg1"/>
                </a:solidFill>
              </a:rPr>
              <a:t>  </a:t>
            </a:r>
          </a:p>
          <a:p>
            <a:pPr marL="0" indent="0">
              <a:buNone/>
            </a:pPr>
            <a:r>
              <a:rPr lang="en-GB" dirty="0">
                <a:solidFill>
                  <a:schemeClr val="bg1"/>
                </a:solidFill>
              </a:rPr>
              <a:t>  Stroke strikes every </a:t>
            </a:r>
            <a:r>
              <a:rPr lang="en-GB" sz="4800" b="1" u="sng" dirty="0">
                <a:solidFill>
                  <a:srgbClr val="00B0F0"/>
                </a:solidFill>
              </a:rPr>
              <a:t>5 minutes</a:t>
            </a:r>
          </a:p>
          <a:p>
            <a:pPr marL="0" indent="0">
              <a:buNone/>
            </a:pPr>
            <a:endParaRPr lang="en-GB" dirty="0">
              <a:solidFill>
                <a:schemeClr val="bg1"/>
              </a:solidFill>
            </a:endParaRPr>
          </a:p>
          <a:p>
            <a:pPr marL="0" indent="0">
              <a:buNone/>
            </a:pPr>
            <a:r>
              <a:rPr lang="en-GB" dirty="0">
                <a:solidFill>
                  <a:schemeClr val="bg1"/>
                </a:solidFill>
              </a:rPr>
              <a:t>  Each year around </a:t>
            </a:r>
            <a:r>
              <a:rPr lang="en-GB" sz="4800" b="1" u="sng" dirty="0">
                <a:solidFill>
                  <a:srgbClr val="00B0F0"/>
                </a:solidFill>
              </a:rPr>
              <a:t>4,000 people </a:t>
            </a:r>
            <a:r>
              <a:rPr lang="en-GB" dirty="0">
                <a:solidFill>
                  <a:schemeClr val="bg1"/>
                </a:solidFill>
              </a:rPr>
              <a:t>will have a stroke in NI</a:t>
            </a:r>
          </a:p>
          <a:p>
            <a:pPr marL="0" indent="0">
              <a:buNone/>
            </a:pPr>
            <a:endParaRPr lang="en-GB" dirty="0">
              <a:solidFill>
                <a:schemeClr val="bg1"/>
              </a:solidFill>
            </a:endParaRPr>
          </a:p>
          <a:p>
            <a:pPr marL="0" indent="0">
              <a:buNone/>
            </a:pPr>
            <a:r>
              <a:rPr lang="en-GB" dirty="0">
                <a:solidFill>
                  <a:schemeClr val="bg1"/>
                </a:solidFill>
              </a:rPr>
              <a:t>  There are almost </a:t>
            </a:r>
            <a:r>
              <a:rPr lang="en-GB" sz="5200" b="1" u="sng" dirty="0">
                <a:solidFill>
                  <a:srgbClr val="00B0F0"/>
                </a:solidFill>
              </a:rPr>
              <a:t>37,000 stroke survivors </a:t>
            </a:r>
            <a:r>
              <a:rPr lang="en-GB" dirty="0">
                <a:solidFill>
                  <a:schemeClr val="bg1"/>
                </a:solidFill>
              </a:rPr>
              <a:t>living in NI</a:t>
            </a:r>
          </a:p>
          <a:p>
            <a:pPr marL="0" indent="0">
              <a:buNone/>
            </a:pPr>
            <a:endParaRPr lang="en-GB" dirty="0">
              <a:solidFill>
                <a:schemeClr val="bg1"/>
              </a:solidFill>
            </a:endParaRPr>
          </a:p>
          <a:p>
            <a:pPr marL="0" indent="0">
              <a:buNone/>
            </a:pPr>
            <a:r>
              <a:rPr lang="en-GB" sz="5200" b="1" dirty="0">
                <a:solidFill>
                  <a:srgbClr val="00B0F0"/>
                </a:solidFill>
              </a:rPr>
              <a:t>  </a:t>
            </a:r>
            <a:r>
              <a:rPr lang="en-GB" sz="5200" b="1" u="sng" dirty="0">
                <a:solidFill>
                  <a:srgbClr val="00B0F0"/>
                </a:solidFill>
              </a:rPr>
              <a:t>27% of stroke survivors </a:t>
            </a:r>
            <a:r>
              <a:rPr lang="en-GB" dirty="0">
                <a:solidFill>
                  <a:schemeClr val="bg1"/>
                </a:solidFill>
              </a:rPr>
              <a:t>are under 65</a:t>
            </a:r>
          </a:p>
          <a:p>
            <a:pPr marL="0" indent="0">
              <a:buNone/>
            </a:pPr>
            <a:endParaRPr lang="en-GB" dirty="0">
              <a:solidFill>
                <a:schemeClr val="bg1"/>
              </a:solidFill>
            </a:endParaRPr>
          </a:p>
          <a:p>
            <a:pPr marL="0" indent="0">
              <a:buNone/>
            </a:pPr>
            <a:r>
              <a:rPr lang="en-GB" dirty="0">
                <a:solidFill>
                  <a:schemeClr val="bg1"/>
                </a:solidFill>
              </a:rPr>
              <a:t>  Females </a:t>
            </a:r>
            <a:r>
              <a:rPr lang="en-GB" sz="5200" b="1" u="sng" dirty="0">
                <a:solidFill>
                  <a:srgbClr val="00B0F0"/>
                </a:solidFill>
              </a:rPr>
              <a:t>45% </a:t>
            </a:r>
            <a:r>
              <a:rPr lang="en-GB" dirty="0">
                <a:solidFill>
                  <a:schemeClr val="bg1"/>
                </a:solidFill>
              </a:rPr>
              <a:t>	Males </a:t>
            </a:r>
            <a:r>
              <a:rPr lang="en-GB" sz="5200" b="1" u="sng" dirty="0">
                <a:solidFill>
                  <a:srgbClr val="00B0F0"/>
                </a:solidFill>
              </a:rPr>
              <a:t>55%</a:t>
            </a:r>
          </a:p>
          <a:p>
            <a:pPr marL="0" indent="0">
              <a:buNone/>
            </a:pPr>
            <a:endParaRPr lang="en-GB" dirty="0"/>
          </a:p>
          <a:p>
            <a:pPr marL="0" indent="0">
              <a:buNone/>
            </a:pPr>
            <a:endParaRPr lang="en-GB" dirty="0"/>
          </a:p>
        </p:txBody>
      </p:sp>
      <p:pic>
        <p:nvPicPr>
          <p:cNvPr id="6" name="Picture 5"/>
          <p:cNvPicPr>
            <a:picLocks noChangeAspect="1"/>
          </p:cNvPicPr>
          <p:nvPr/>
        </p:nvPicPr>
        <p:blipFill>
          <a:blip r:embed="rId2"/>
          <a:stretch>
            <a:fillRect/>
          </a:stretch>
        </p:blipFill>
        <p:spPr>
          <a:xfrm>
            <a:off x="1620702" y="6300214"/>
            <a:ext cx="10455546" cy="48772"/>
          </a:xfrm>
          <a:prstGeom prst="rect">
            <a:avLst/>
          </a:prstGeom>
        </p:spPr>
      </p:pic>
    </p:spTree>
    <p:extLst>
      <p:ext uri="{BB962C8B-B14F-4D97-AF65-F5344CB8AC3E}">
        <p14:creationId xmlns:p14="http://schemas.microsoft.com/office/powerpoint/2010/main" val="2041080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1000"/>
                                        <p:tgtEl>
                                          <p:spTgt spid="5">
                                            <p:txEl>
                                              <p:pRg st="5" end="5"/>
                                            </p:txEl>
                                          </p:spTgt>
                                        </p:tgtEl>
                                      </p:cBhvr>
                                    </p:animEffect>
                                    <p:anim calcmode="lin" valueType="num">
                                      <p:cBhvr>
                                        <p:cTn id="2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fade">
                                      <p:cBhvr>
                                        <p:cTn id="35" dur="1000"/>
                                        <p:tgtEl>
                                          <p:spTgt spid="5">
                                            <p:txEl>
                                              <p:pRg st="7" end="7"/>
                                            </p:txEl>
                                          </p:spTgt>
                                        </p:tgtEl>
                                      </p:cBhvr>
                                    </p:animEffect>
                                    <p:anim calcmode="lin" valueType="num">
                                      <p:cBhvr>
                                        <p:cTn id="36"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5">
                                            <p:txEl>
                                              <p:pRg st="9" end="9"/>
                                            </p:txEl>
                                          </p:spTgt>
                                        </p:tgtEl>
                                        <p:attrNameLst>
                                          <p:attrName>style.visibility</p:attrName>
                                        </p:attrNameLst>
                                      </p:cBhvr>
                                      <p:to>
                                        <p:strVal val="visible"/>
                                      </p:to>
                                    </p:set>
                                    <p:animEffect transition="in" filter="fade">
                                      <p:cBhvr>
                                        <p:cTn id="42" dur="1000"/>
                                        <p:tgtEl>
                                          <p:spTgt spid="5">
                                            <p:txEl>
                                              <p:pRg st="9" end="9"/>
                                            </p:txEl>
                                          </p:spTgt>
                                        </p:tgtEl>
                                      </p:cBhvr>
                                    </p:animEffect>
                                    <p:anim calcmode="lin" valueType="num">
                                      <p:cBhvr>
                                        <p:cTn id="43"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866775" y="4111625"/>
            <a:ext cx="10515600" cy="717550"/>
          </a:xfrm>
        </p:spPr>
        <p:txBody>
          <a:bodyPr/>
          <a:lstStyle/>
          <a:p>
            <a:r>
              <a:rPr lang="en-GB" dirty="0">
                <a:hlinkClick r:id="rId4"/>
              </a:rPr>
              <a:t>What Is A Stroke? - YouTube</a:t>
            </a:r>
            <a:endParaRPr lang="en-GB" dirty="0"/>
          </a:p>
        </p:txBody>
      </p:sp>
      <p:pic>
        <p:nvPicPr>
          <p:cNvPr id="3" name="yri-cHlQYIg"/>
          <p:cNvPicPr>
            <a:picLocks noRot="1" noChangeAspect="1"/>
          </p:cNvPicPr>
          <p:nvPr>
            <a:videoFile r:link="rId1"/>
          </p:nvPr>
        </p:nvPicPr>
        <p:blipFill>
          <a:blip r:embed="rId5"/>
          <a:stretch>
            <a:fillRect/>
          </a:stretch>
        </p:blipFill>
        <p:spPr>
          <a:xfrm>
            <a:off x="386290" y="123825"/>
            <a:ext cx="11481860" cy="6458546"/>
          </a:xfrm>
          <a:prstGeom prst="rect">
            <a:avLst/>
          </a:prstGeom>
        </p:spPr>
      </p:pic>
      <p:sp>
        <p:nvSpPr>
          <p:cNvPr id="5" name="Title 4"/>
          <p:cNvSpPr>
            <a:spLocks noGrp="1"/>
          </p:cNvSpPr>
          <p:nvPr>
            <p:ph type="title"/>
          </p:nvPr>
        </p:nvSpPr>
        <p:spPr/>
        <p:txBody>
          <a:bodyPr/>
          <a:lstStyle/>
          <a:p>
            <a:endParaRPr lang="en-GB"/>
          </a:p>
        </p:txBody>
      </p:sp>
    </p:spTree>
    <p:extLst>
      <p:ext uri="{BB962C8B-B14F-4D97-AF65-F5344CB8AC3E}">
        <p14:creationId xmlns:p14="http://schemas.microsoft.com/office/powerpoint/2010/main" val="273826660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3"/>
                                        </p:tgtEl>
                                      </p:cBhvr>
                                    </p:cmd>
                                  </p:childTnLst>
                                </p:cTn>
                              </p:par>
                            </p:childTnLst>
                          </p:cTn>
                        </p:par>
                      </p:childTnLst>
                    </p:cTn>
                  </p:par>
                </p:childTnLst>
              </p:cTn>
              <p:nextCondLst>
                <p:cond evt="onClick" delay="0">
                  <p:tgtEl>
                    <p:spTgt spid="3"/>
                  </p:tgtEl>
                </p:cond>
              </p:nextCondLst>
            </p:seq>
            <p:video>
              <p:cMediaNode>
                <p:cTn id="7" fill="hold" display="0">
                  <p:stCondLst>
                    <p:cond delay="indefinite"/>
                  </p:stCondLst>
                </p:cTn>
                <p:tgtEl>
                  <p:spTgt spid="3"/>
                </p:tgtEl>
              </p:cMediaNode>
            </p:vide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7163"/>
            <a:ext cx="4638675" cy="890588"/>
          </a:xfrm>
          <a:solidFill>
            <a:srgbClr val="002060"/>
          </a:solidFill>
        </p:spPr>
        <p:txBody>
          <a:bodyPr/>
          <a:lstStyle/>
          <a:p>
            <a:r>
              <a:rPr lang="en-GB" b="1" dirty="0">
                <a:solidFill>
                  <a:schemeClr val="bg1"/>
                </a:solidFill>
              </a:rPr>
              <a:t>     Types of Stroke:</a:t>
            </a:r>
          </a:p>
        </p:txBody>
      </p:sp>
      <p:sp>
        <p:nvSpPr>
          <p:cNvPr id="3" name="Content Placeholder 2"/>
          <p:cNvSpPr>
            <a:spLocks noGrp="1"/>
          </p:cNvSpPr>
          <p:nvPr>
            <p:ph idx="1"/>
          </p:nvPr>
        </p:nvSpPr>
        <p:spPr>
          <a:xfrm>
            <a:off x="495300" y="1482725"/>
            <a:ext cx="5114925" cy="3575050"/>
          </a:xfrm>
          <a:ln>
            <a:solidFill>
              <a:schemeClr val="accent1"/>
            </a:solidFill>
          </a:ln>
        </p:spPr>
        <p:txBody>
          <a:bodyPr>
            <a:normAutofit lnSpcReduction="10000"/>
          </a:bodyPr>
          <a:lstStyle/>
          <a:p>
            <a:pPr marL="0" indent="0">
              <a:buNone/>
            </a:pPr>
            <a:r>
              <a:rPr lang="en-GB" dirty="0"/>
              <a:t>  </a:t>
            </a:r>
          </a:p>
          <a:p>
            <a:pPr marL="0" indent="0">
              <a:buNone/>
            </a:pPr>
            <a:r>
              <a:rPr lang="en-GB" dirty="0"/>
              <a:t>There are three different types    of stroke:</a:t>
            </a:r>
          </a:p>
          <a:p>
            <a:pPr marL="0" indent="0">
              <a:buNone/>
            </a:pPr>
            <a:endParaRPr lang="en-GB" dirty="0"/>
          </a:p>
          <a:p>
            <a:r>
              <a:rPr lang="en-GB" dirty="0"/>
              <a:t>Ischaemic stroke</a:t>
            </a:r>
          </a:p>
          <a:p>
            <a:r>
              <a:rPr lang="en-GB" dirty="0"/>
              <a:t>Haemorrhagic stroke</a:t>
            </a:r>
          </a:p>
          <a:p>
            <a:r>
              <a:rPr lang="en-GB" dirty="0"/>
              <a:t>Transient ischaemic attack or TIA.</a:t>
            </a:r>
          </a:p>
          <a:p>
            <a:pPr marL="0" indent="0">
              <a:buNone/>
            </a:pPr>
            <a:endParaRPr lang="en-GB" dirty="0"/>
          </a:p>
        </p:txBody>
      </p:sp>
      <p:pic>
        <p:nvPicPr>
          <p:cNvPr id="4" name="JZ9JUU29r8A"/>
          <p:cNvPicPr>
            <a:picLocks noRot="1" noChangeAspect="1"/>
          </p:cNvPicPr>
          <p:nvPr>
            <a:videoFile r:link="rId1"/>
          </p:nvPr>
        </p:nvPicPr>
        <p:blipFill>
          <a:blip r:embed="rId5"/>
          <a:stretch>
            <a:fillRect/>
          </a:stretch>
        </p:blipFill>
        <p:spPr>
          <a:xfrm>
            <a:off x="6505575" y="157163"/>
            <a:ext cx="5514975" cy="3102173"/>
          </a:xfrm>
          <a:prstGeom prst="rect">
            <a:avLst/>
          </a:prstGeom>
        </p:spPr>
      </p:pic>
      <p:pic>
        <p:nvPicPr>
          <p:cNvPr id="5" name="Jp7F1s28g18"/>
          <p:cNvPicPr>
            <a:picLocks noRot="1" noChangeAspect="1"/>
          </p:cNvPicPr>
          <p:nvPr>
            <a:videoFile r:link="rId2"/>
          </p:nvPr>
        </p:nvPicPr>
        <p:blipFill>
          <a:blip r:embed="rId6"/>
          <a:stretch>
            <a:fillRect/>
          </a:stretch>
        </p:blipFill>
        <p:spPr>
          <a:xfrm>
            <a:off x="6505575" y="3617715"/>
            <a:ext cx="5514975" cy="3102173"/>
          </a:xfrm>
          <a:prstGeom prst="rect">
            <a:avLst/>
          </a:prstGeom>
        </p:spPr>
      </p:pic>
    </p:spTree>
    <p:extLst>
      <p:ext uri="{BB962C8B-B14F-4D97-AF65-F5344CB8AC3E}">
        <p14:creationId xmlns:p14="http://schemas.microsoft.com/office/powerpoint/2010/main" val="1665398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8450"/>
            <a:ext cx="3667125" cy="1063625"/>
          </a:xfrm>
          <a:solidFill>
            <a:srgbClr val="002060"/>
          </a:solidFill>
        </p:spPr>
        <p:txBody>
          <a:bodyPr/>
          <a:lstStyle/>
          <a:p>
            <a:r>
              <a:rPr lang="en-GB" dirty="0"/>
              <a:t>     </a:t>
            </a:r>
            <a:r>
              <a:rPr lang="en-GB" b="1" dirty="0">
                <a:solidFill>
                  <a:schemeClr val="bg1"/>
                </a:solidFill>
              </a:rPr>
              <a:t>Stroke signs</a:t>
            </a:r>
          </a:p>
        </p:txBody>
      </p:sp>
      <p:pic>
        <p:nvPicPr>
          <p:cNvPr id="4" name="Picture 3"/>
          <p:cNvPicPr>
            <a:picLocks noChangeAspect="1"/>
          </p:cNvPicPr>
          <p:nvPr/>
        </p:nvPicPr>
        <p:blipFill>
          <a:blip r:embed="rId3"/>
          <a:stretch>
            <a:fillRect/>
          </a:stretch>
        </p:blipFill>
        <p:spPr>
          <a:xfrm>
            <a:off x="3962400" y="-72277"/>
            <a:ext cx="4886325" cy="6930277"/>
          </a:xfrm>
          <a:prstGeom prst="rect">
            <a:avLst/>
          </a:prstGeom>
        </p:spPr>
      </p:pic>
    </p:spTree>
    <p:extLst>
      <p:ext uri="{BB962C8B-B14F-4D97-AF65-F5344CB8AC3E}">
        <p14:creationId xmlns:p14="http://schemas.microsoft.com/office/powerpoint/2010/main" val="2639955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0062"/>
            <a:ext cx="5991225" cy="862013"/>
          </a:xfrm>
          <a:solidFill>
            <a:srgbClr val="002060"/>
          </a:solidFill>
        </p:spPr>
        <p:txBody>
          <a:bodyPr/>
          <a:lstStyle/>
          <a:p>
            <a:r>
              <a:rPr lang="en-GB" b="1" dirty="0"/>
              <a:t>     </a:t>
            </a:r>
            <a:r>
              <a:rPr lang="en-GB" b="1" dirty="0">
                <a:solidFill>
                  <a:schemeClr val="bg1"/>
                </a:solidFill>
              </a:rPr>
              <a:t>Other signs of a stroke</a:t>
            </a:r>
          </a:p>
        </p:txBody>
      </p:sp>
      <p:sp>
        <p:nvSpPr>
          <p:cNvPr id="3" name="Content Placeholder 2"/>
          <p:cNvSpPr>
            <a:spLocks noGrp="1"/>
          </p:cNvSpPr>
          <p:nvPr>
            <p:ph idx="1"/>
          </p:nvPr>
        </p:nvSpPr>
        <p:spPr>
          <a:ln>
            <a:solidFill>
              <a:srgbClr val="00B0F0"/>
            </a:solidFill>
          </a:ln>
        </p:spPr>
        <p:txBody>
          <a:bodyPr/>
          <a:lstStyle/>
          <a:p>
            <a:endParaRPr lang="en-GB" dirty="0"/>
          </a:p>
          <a:p>
            <a:r>
              <a:rPr lang="en-GB" dirty="0"/>
              <a:t>Sudden weakness or numbness on one side of the body</a:t>
            </a:r>
          </a:p>
          <a:p>
            <a:r>
              <a:rPr lang="en-GB" dirty="0"/>
              <a:t>Difficulty finding words or speaking in clear sentences</a:t>
            </a:r>
          </a:p>
          <a:p>
            <a:r>
              <a:rPr lang="en-GB" dirty="0"/>
              <a:t>Sudden blurred vision or loss of sight</a:t>
            </a:r>
          </a:p>
          <a:p>
            <a:r>
              <a:rPr lang="en-GB" dirty="0"/>
              <a:t>Sudden memory loss or confusion</a:t>
            </a:r>
          </a:p>
          <a:p>
            <a:r>
              <a:rPr lang="en-GB" dirty="0"/>
              <a:t>Dizziness</a:t>
            </a:r>
          </a:p>
          <a:p>
            <a:r>
              <a:rPr lang="en-GB" dirty="0"/>
              <a:t>Sudden fall</a:t>
            </a:r>
          </a:p>
          <a:p>
            <a:r>
              <a:rPr lang="en-GB" dirty="0"/>
              <a:t>Sudden severe headache</a:t>
            </a:r>
          </a:p>
        </p:txBody>
      </p:sp>
    </p:spTree>
    <p:extLst>
      <p:ext uri="{BB962C8B-B14F-4D97-AF65-F5344CB8AC3E}">
        <p14:creationId xmlns:p14="http://schemas.microsoft.com/office/powerpoint/2010/main" val="64045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9090"/>
            <a:ext cx="4314825" cy="1325563"/>
          </a:xfrm>
          <a:solidFill>
            <a:srgbClr val="002060"/>
          </a:solidFill>
        </p:spPr>
        <p:txBody>
          <a:bodyPr/>
          <a:lstStyle/>
          <a:p>
            <a:r>
              <a:rPr lang="en-GB" b="1" dirty="0">
                <a:solidFill>
                  <a:schemeClr val="bg1"/>
                </a:solidFill>
              </a:rPr>
              <a:t>   Effects of Stroke</a:t>
            </a:r>
          </a:p>
        </p:txBody>
      </p:sp>
      <p:pic>
        <p:nvPicPr>
          <p:cNvPr id="3" name="Picture 2"/>
          <p:cNvPicPr>
            <a:picLocks noChangeAspect="1"/>
          </p:cNvPicPr>
          <p:nvPr/>
        </p:nvPicPr>
        <p:blipFill>
          <a:blip r:embed="rId3"/>
          <a:stretch>
            <a:fillRect/>
          </a:stretch>
        </p:blipFill>
        <p:spPr>
          <a:xfrm>
            <a:off x="4518674" y="0"/>
            <a:ext cx="6911326" cy="6911326"/>
          </a:xfrm>
          <a:prstGeom prst="rect">
            <a:avLst/>
          </a:prstGeom>
        </p:spPr>
      </p:pic>
    </p:spTree>
    <p:extLst>
      <p:ext uri="{BB962C8B-B14F-4D97-AF65-F5344CB8AC3E}">
        <p14:creationId xmlns:p14="http://schemas.microsoft.com/office/powerpoint/2010/main" val="3252221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6372225" cy="930275"/>
          </a:xfrm>
          <a:solidFill>
            <a:srgbClr val="002060"/>
          </a:solidFill>
        </p:spPr>
        <p:txBody>
          <a:bodyPr/>
          <a:lstStyle/>
          <a:p>
            <a:r>
              <a:rPr lang="en-GB" b="1" dirty="0">
                <a:solidFill>
                  <a:schemeClr val="bg1"/>
                </a:solidFill>
              </a:rPr>
              <a:t>     Hidden effects of Stroke</a:t>
            </a:r>
          </a:p>
        </p:txBody>
      </p:sp>
      <p:sp>
        <p:nvSpPr>
          <p:cNvPr id="3" name="Content Placeholder 2"/>
          <p:cNvSpPr>
            <a:spLocks noGrp="1"/>
          </p:cNvSpPr>
          <p:nvPr>
            <p:ph idx="1"/>
          </p:nvPr>
        </p:nvSpPr>
        <p:spPr>
          <a:ln>
            <a:solidFill>
              <a:srgbClr val="00B0F0"/>
            </a:solidFill>
          </a:ln>
        </p:spPr>
        <p:txBody>
          <a:bodyPr/>
          <a:lstStyle/>
          <a:p>
            <a:pPr marL="0" indent="0">
              <a:buNone/>
            </a:pPr>
            <a:endParaRPr lang="en-GB" dirty="0"/>
          </a:p>
          <a:p>
            <a:r>
              <a:rPr lang="en-GB" dirty="0"/>
              <a:t>Balance difficulties</a:t>
            </a:r>
          </a:p>
          <a:p>
            <a:r>
              <a:rPr lang="en-GB" dirty="0"/>
              <a:t>Emotional changes</a:t>
            </a:r>
          </a:p>
          <a:p>
            <a:r>
              <a:rPr lang="en-GB" dirty="0"/>
              <a:t>Behavioural changes</a:t>
            </a:r>
          </a:p>
          <a:p>
            <a:r>
              <a:rPr lang="en-GB" dirty="0"/>
              <a:t>Problems with memory &amp; thinking (cognitive problems)</a:t>
            </a:r>
          </a:p>
          <a:p>
            <a:r>
              <a:rPr lang="en-GB" dirty="0" err="1"/>
              <a:t>Wordfinding</a:t>
            </a:r>
            <a:r>
              <a:rPr lang="en-GB" dirty="0"/>
              <a:t> difficulties</a:t>
            </a:r>
          </a:p>
          <a:p>
            <a:r>
              <a:rPr lang="en-GB" dirty="0"/>
              <a:t>Information processing</a:t>
            </a:r>
          </a:p>
          <a:p>
            <a:r>
              <a:rPr lang="en-GB" dirty="0"/>
              <a:t>Tiredness/fatigue</a:t>
            </a:r>
          </a:p>
          <a:p>
            <a:pPr marL="0" indent="0">
              <a:buNone/>
            </a:pPr>
            <a:endParaRPr lang="en-GB" dirty="0"/>
          </a:p>
        </p:txBody>
      </p:sp>
    </p:spTree>
    <p:extLst>
      <p:ext uri="{BB962C8B-B14F-4D97-AF65-F5344CB8AC3E}">
        <p14:creationId xmlns:p14="http://schemas.microsoft.com/office/powerpoint/2010/main" val="82849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395</TotalTime>
  <Words>1693</Words>
  <Application>Microsoft Office PowerPoint</Application>
  <PresentationFormat>Widescreen</PresentationFormat>
  <Paragraphs>163</Paragraphs>
  <Slides>14</Slides>
  <Notes>8</Notes>
  <HiddenSlides>0</HiddenSlides>
  <MMClips>3</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   Stroke awareness session</vt:lpstr>
      <vt:lpstr>       Contents:</vt:lpstr>
      <vt:lpstr>PowerPoint Presentation</vt:lpstr>
      <vt:lpstr>PowerPoint Presentation</vt:lpstr>
      <vt:lpstr>     Types of Stroke:</vt:lpstr>
      <vt:lpstr>     Stroke signs</vt:lpstr>
      <vt:lpstr>     Other signs of a stroke</vt:lpstr>
      <vt:lpstr>   Effects of Stroke</vt:lpstr>
      <vt:lpstr>     Hidden effects of Stroke</vt:lpstr>
      <vt:lpstr>Stroke &amp; work   – a case study</vt:lpstr>
      <vt:lpstr>    Caring for someone with a Stroke</vt:lpstr>
      <vt:lpstr>    Advice &amp; Support</vt:lpstr>
      <vt:lpstr>Any questions?</vt:lpstr>
      <vt:lpstr>Thankyou </vt:lpstr>
    </vt:vector>
  </TitlesOfParts>
  <Company>South Eastern H&amp;SC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Stroke awareness session</dc:title>
  <dc:creator>Murphy, Claire</dc:creator>
  <cp:lastModifiedBy>Donna Heaney</cp:lastModifiedBy>
  <cp:revision>35</cp:revision>
  <dcterms:created xsi:type="dcterms:W3CDTF">2024-01-25T10:57:26Z</dcterms:created>
  <dcterms:modified xsi:type="dcterms:W3CDTF">2024-02-06T09:38:49Z</dcterms:modified>
</cp:coreProperties>
</file>