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  <p:sldMasterId id="2147483656" r:id="rId2"/>
    <p:sldMasterId id="2147483655" r:id="rId3"/>
    <p:sldMasterId id="2147483654" r:id="rId4"/>
  </p:sldMasterIdLst>
  <p:notesMasterIdLst>
    <p:notesMasterId r:id="rId21"/>
  </p:notesMasterIdLst>
  <p:handoutMasterIdLst>
    <p:handoutMasterId r:id="rId22"/>
  </p:handoutMasterIdLst>
  <p:sldIdLst>
    <p:sldId id="256" r:id="rId5"/>
    <p:sldId id="258" r:id="rId6"/>
    <p:sldId id="268" r:id="rId7"/>
    <p:sldId id="273" r:id="rId8"/>
    <p:sldId id="272" r:id="rId9"/>
    <p:sldId id="284" r:id="rId10"/>
    <p:sldId id="285" r:id="rId11"/>
    <p:sldId id="286" r:id="rId12"/>
    <p:sldId id="287" r:id="rId13"/>
    <p:sldId id="288" r:id="rId14"/>
    <p:sldId id="289" r:id="rId15"/>
    <p:sldId id="295" r:id="rId16"/>
    <p:sldId id="294" r:id="rId17"/>
    <p:sldId id="292" r:id="rId18"/>
    <p:sldId id="293" r:id="rId19"/>
    <p:sldId id="291" r:id="rId20"/>
  </p:sldIdLst>
  <p:sldSz cx="9144000" cy="6858000" type="screen4x3"/>
  <p:notesSz cx="6797675" cy="9928225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bg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bg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bg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bg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b="1"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b="1"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b="1"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b="1" kern="1200">
        <a:solidFill>
          <a:schemeClr val="bg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AFFF"/>
    <a:srgbClr val="0099CC"/>
    <a:srgbClr val="0099FF"/>
    <a:srgbClr val="0CABC0"/>
    <a:srgbClr val="0EC2DA"/>
    <a:srgbClr val="3CDCF2"/>
    <a:srgbClr val="2793FF"/>
    <a:srgbClr val="1F60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3" autoAdjust="0"/>
    <p:restoredTop sz="94709" autoAdjust="0"/>
  </p:normalViewPr>
  <p:slideViewPr>
    <p:cSldViewPr>
      <p:cViewPr>
        <p:scale>
          <a:sx n="94" d="100"/>
          <a:sy n="94" d="100"/>
        </p:scale>
        <p:origin x="-128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7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958" cy="496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2" tIns="46561" rIns="93122" bIns="46561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098" y="0"/>
            <a:ext cx="2944958" cy="496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2" tIns="46561" rIns="93122" bIns="4656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3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521"/>
            <a:ext cx="2944958" cy="496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2" tIns="46561" rIns="93122" bIns="46561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3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098" y="9430521"/>
            <a:ext cx="2944958" cy="496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2" tIns="46561" rIns="93122" bIns="4656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fld id="{B48D13D8-F0C3-498F-B898-AF5709E5F08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32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958" cy="496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2" tIns="46561" rIns="93122" bIns="46561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717" y="0"/>
            <a:ext cx="2944958" cy="496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2" tIns="46561" rIns="93122" bIns="4656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7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141" y="4715260"/>
            <a:ext cx="4985393" cy="446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2" tIns="46561" rIns="93122" bIns="465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137"/>
            <a:ext cx="2944958" cy="49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2" tIns="46561" rIns="93122" bIns="46561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717" y="9432137"/>
            <a:ext cx="2944958" cy="49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2" tIns="46561" rIns="93122" bIns="4656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fld id="{F25622CE-AE9E-43E8-8453-E268A647D42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8382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DeptEL PPT Bground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371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68313" y="3789363"/>
            <a:ext cx="6400800" cy="1465262"/>
          </a:xfrm>
        </p:spPr>
        <p:txBody>
          <a:bodyPr/>
          <a:lstStyle>
            <a:lvl1pPr marL="0" indent="0">
              <a:buFont typeface="Wingdings 3" pitchFamily="18" charset="2"/>
              <a:buNone/>
              <a:defRPr sz="1600"/>
            </a:lvl1pPr>
          </a:lstStyle>
          <a:p>
            <a:r>
              <a:rPr lang="en-GB"/>
              <a:t>Click to add Presenter details</a:t>
            </a:r>
          </a:p>
        </p:txBody>
      </p:sp>
      <p:sp>
        <p:nvSpPr>
          <p:cNvPr id="243731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468313" y="2060575"/>
            <a:ext cx="7772400" cy="136842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  <a:br>
              <a:rPr lang="en-GB"/>
            </a:br>
            <a:r>
              <a:rPr lang="en-GB"/>
              <a:t>Second title line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2420938"/>
            <a:ext cx="3889375" cy="4103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7425" y="2420938"/>
            <a:ext cx="3889375" cy="4103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4013" y="1695450"/>
            <a:ext cx="1982787" cy="4829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650" y="1695450"/>
            <a:ext cx="5795963" cy="4829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B0C0F-3570-4F41-8B61-7C73E4B4C7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A3032-8511-4AA5-A1D0-F7147382093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74883-2AD0-4A0E-B115-719B5F864B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D0F3A4-68E6-41EA-B060-CBD86788525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65293-49AB-4056-830B-4E78B603147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977AC4-6572-4B18-9C44-0BDC0AE6D1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743AA-FE8B-4078-9EE7-55832A325E4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6AC05-64D2-4F6D-B9DC-7A4CC0D8EBF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6CA1F-1C9F-4C60-B2D8-CBF722B60C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45ABA-65FA-4F14-990E-C305E15FE2A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06863E-7F7D-4745-B119-630BF71C47D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2420938"/>
            <a:ext cx="3889375" cy="4103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7425" y="2420938"/>
            <a:ext cx="3889375" cy="4103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slow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  <p:transition spd="slow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slow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4013" y="1695450"/>
            <a:ext cx="1982787" cy="4829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650" y="1695450"/>
            <a:ext cx="5795963" cy="4829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slow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  <p:transition spd="slow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slow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slow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slow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  <p:transition spd="slow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slow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60000"/>
            <a:lumOff val="4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7" descr="DeptEL PPT Bground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1695450"/>
            <a:ext cx="793115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add slide title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2420938"/>
            <a:ext cx="7931150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change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755650" y="509588"/>
            <a:ext cx="46799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 sz="1600" b="0">
              <a:solidFill>
                <a:srgbClr val="1F60A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ransition spd="slow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 3" pitchFamily="18" charset="2"/>
        <a:buChar char="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60000"/>
            <a:lumOff val="4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05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5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5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fld id="{E1BB34DC-6FBC-448B-8D75-15C047A1D5D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ransition spd="slow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60000"/>
            <a:lumOff val="4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2" descr="DeptEL PPT Bground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1695450"/>
            <a:ext cx="793115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add slide title</a:t>
            </a:r>
          </a:p>
        </p:txBody>
      </p:sp>
      <p:sp>
        <p:nvSpPr>
          <p:cNvPr id="307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2420938"/>
            <a:ext cx="7931150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change</a:t>
            </a:r>
          </a:p>
          <a:p>
            <a:pPr lvl="1"/>
            <a:r>
              <a:rPr lang="en-GB" smtClean="0"/>
              <a:t>Second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transition spd="slow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457200" indent="-4572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AutoNum type="arabicPeriod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2890838" indent="2460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n-lt"/>
        </a:defRPr>
      </a:lvl2pPr>
      <a:lvl3pPr marL="3405188" indent="1762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n-lt"/>
        </a:defRPr>
      </a:lvl3pPr>
      <a:lvl4pPr marL="3760788" indent="17938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n-lt"/>
        </a:defRPr>
      </a:lvl4pPr>
      <a:lvl5pPr marL="4119563" indent="177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n-lt"/>
        </a:defRPr>
      </a:lvl5pPr>
      <a:lvl6pPr marL="4576763" indent="177800" algn="l" rtl="0" fontAlgn="base">
        <a:spcBef>
          <a:spcPct val="20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n-lt"/>
        </a:defRPr>
      </a:lvl6pPr>
      <a:lvl7pPr marL="5033963" indent="177800" algn="l" rtl="0" fontAlgn="base">
        <a:spcBef>
          <a:spcPct val="20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n-lt"/>
        </a:defRPr>
      </a:lvl7pPr>
      <a:lvl8pPr marL="5491163" indent="177800" algn="l" rtl="0" fontAlgn="base">
        <a:spcBef>
          <a:spcPct val="20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n-lt"/>
        </a:defRPr>
      </a:lvl8pPr>
      <a:lvl9pPr marL="5948363" indent="177800" algn="l" rtl="0" fontAlgn="base">
        <a:spcBef>
          <a:spcPct val="20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60000"/>
            <a:lumOff val="4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3" descr="DeptEL PPT Bground 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4207" name="Text Box 15"/>
          <p:cNvSpPr txBox="1">
            <a:spLocks noChangeArrowheads="1"/>
          </p:cNvSpPr>
          <p:nvPr/>
        </p:nvSpPr>
        <p:spPr bwMode="auto">
          <a:xfrm>
            <a:off x="755650" y="509588"/>
            <a:ext cx="46799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 sz="1600" b="0">
              <a:solidFill>
                <a:srgbClr val="1F60A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spd="slow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457200" indent="-4572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AutoNum type="arabicPeriod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2890838" indent="2460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j-lt"/>
        </a:defRPr>
      </a:lvl2pPr>
      <a:lvl3pPr marL="3405188" indent="1762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j-lt"/>
        </a:defRPr>
      </a:lvl3pPr>
      <a:lvl4pPr marL="3760788" indent="17938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j-lt"/>
        </a:defRPr>
      </a:lvl4pPr>
      <a:lvl5pPr marL="4119563" indent="177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j-lt"/>
        </a:defRPr>
      </a:lvl5pPr>
      <a:lvl6pPr marL="4576763" indent="177800" algn="l" rtl="0" fontAlgn="base">
        <a:spcBef>
          <a:spcPct val="20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j-lt"/>
        </a:defRPr>
      </a:lvl6pPr>
      <a:lvl7pPr marL="5033963" indent="177800" algn="l" rtl="0" fontAlgn="base">
        <a:spcBef>
          <a:spcPct val="20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j-lt"/>
        </a:defRPr>
      </a:lvl7pPr>
      <a:lvl8pPr marL="5491163" indent="177800" algn="l" rtl="0" fontAlgn="base">
        <a:spcBef>
          <a:spcPct val="20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j-lt"/>
        </a:defRPr>
      </a:lvl8pPr>
      <a:lvl9pPr marL="5948363" indent="177800" algn="l" rtl="0" fontAlgn="base">
        <a:spcBef>
          <a:spcPct val="20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j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D1D2B3.F71766E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D1D2B3.F71766E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D1D2B3.F71766E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D1D2B3.F71766E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D1D2B3.F71766E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D1D2B3.F71766E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D1D2B3.F71766E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D1D2B3.F71766E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D1D2B3.F71766E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D1D2B3.F71766E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D1D2B3.F71766E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D1D2B3.F71766E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D1D2B3.F71766E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D1D2B3.F71766E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D1D2B3.F71766E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D1D2B3.F71766E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Access to Work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3284538"/>
            <a:ext cx="6400800" cy="1728787"/>
          </a:xfrm>
        </p:spPr>
        <p:txBody>
          <a:bodyPr/>
          <a:lstStyle/>
          <a:p>
            <a:pPr eaLnBrk="1" hangingPunct="1"/>
            <a:endParaRPr lang="en-GB" dirty="0" smtClean="0">
              <a:latin typeface="Arial Narrow" pitchFamily="34" charset="0"/>
            </a:endParaRPr>
          </a:p>
          <a:p>
            <a:pPr eaLnBrk="1" hangingPunct="1"/>
            <a:r>
              <a:rPr lang="en-GB" sz="2400" dirty="0" smtClean="0">
                <a:latin typeface="Arial Narrow" pitchFamily="34" charset="0"/>
              </a:rPr>
              <a:t>	Presented By Access to Work Adviser</a:t>
            </a:r>
          </a:p>
          <a:p>
            <a:pPr eaLnBrk="1" hangingPunct="1"/>
            <a:endParaRPr lang="en-GB" sz="2400" dirty="0" smtClean="0">
              <a:latin typeface="Arial Narrow" pitchFamily="34" charset="0"/>
            </a:endParaRPr>
          </a:p>
          <a:p>
            <a:pPr eaLnBrk="1" hangingPunct="1"/>
            <a:r>
              <a:rPr lang="en-GB" sz="2400" dirty="0" smtClean="0">
                <a:latin typeface="Arial Narrow" pitchFamily="34" charset="0"/>
              </a:rPr>
              <a:t>	</a:t>
            </a:r>
            <a:r>
              <a:rPr lang="en-GB" sz="2400" smtClean="0">
                <a:latin typeface="Arial Narrow" pitchFamily="34" charset="0"/>
              </a:rPr>
              <a:t>Jennifer Patterson</a:t>
            </a:r>
            <a:endParaRPr lang="en-GB" sz="2400" dirty="0" smtClean="0">
              <a:latin typeface="Arial Narrow" pitchFamily="34" charset="0"/>
            </a:endParaRPr>
          </a:p>
          <a:p>
            <a:pPr eaLnBrk="1" hangingPunct="1"/>
            <a:r>
              <a:rPr lang="en-GB" dirty="0" smtClean="0"/>
              <a:t>			</a:t>
            </a:r>
          </a:p>
          <a:p>
            <a:pPr eaLnBrk="1" hangingPunct="1"/>
            <a:endParaRPr lang="en-GB" dirty="0" smtClean="0"/>
          </a:p>
        </p:txBody>
      </p:sp>
      <p:pic>
        <p:nvPicPr>
          <p:cNvPr id="11" name="Picture 10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076056" y="0"/>
            <a:ext cx="4067944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en-GB" smtClean="0"/>
              <a:t>OUR AIM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2420938"/>
            <a:ext cx="7931150" cy="3095625"/>
          </a:xfrm>
          <a:noFill/>
        </p:spPr>
        <p:txBody>
          <a:bodyPr/>
          <a:lstStyle/>
          <a:p>
            <a:pPr marL="457200" indent="-457200" eaLnBrk="1" hangingPunct="1"/>
            <a:r>
              <a:rPr lang="en-GB" dirty="0" smtClean="0"/>
              <a:t>To meet the applicant’s minimum requirements to overcome employment related obstacles resulting from disability.</a:t>
            </a:r>
          </a:p>
          <a:p>
            <a:pPr marL="457200" indent="-457200" eaLnBrk="1" hangingPunct="1"/>
            <a:r>
              <a:rPr lang="en-GB" dirty="0" smtClean="0"/>
              <a:t>To enable  clients with disabilities to work on a more equal basis with non-disabled colleagues.</a:t>
            </a:r>
          </a:p>
          <a:p>
            <a:pPr marL="457200" indent="-457200" eaLnBrk="1" hangingPunct="1"/>
            <a:r>
              <a:rPr lang="en-GB" dirty="0" smtClean="0"/>
              <a:t>To encourage employers to recruit and retain disabled people by offering practical help.</a:t>
            </a:r>
          </a:p>
        </p:txBody>
      </p:sp>
      <p:pic>
        <p:nvPicPr>
          <p:cNvPr id="4" name="Picture 3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7092280" y="0"/>
            <a:ext cx="2051720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076056" y="0"/>
            <a:ext cx="4067944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401763"/>
            <a:ext cx="7772400" cy="641350"/>
          </a:xfrm>
          <a:noFill/>
        </p:spPr>
        <p:txBody>
          <a:bodyPr anchor="ctr">
            <a:spAutoFit/>
          </a:bodyPr>
          <a:lstStyle/>
          <a:p>
            <a:pPr algn="ctr" eaLnBrk="1" hangingPunct="1"/>
            <a:r>
              <a:rPr lang="en-GB" smtClean="0"/>
              <a:t>Access to Work (NI)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idx="1"/>
          </p:nvPr>
        </p:nvSpPr>
        <p:spPr>
          <a:xfrm>
            <a:off x="539750" y="2349500"/>
            <a:ext cx="7772400" cy="3384550"/>
          </a:xfrm>
          <a:noFill/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en-GB" b="1" smtClean="0"/>
              <a:t>Access to Work can help:</a:t>
            </a:r>
          </a:p>
          <a:p>
            <a:pPr eaLnBrk="1" hangingPunct="1"/>
            <a:endParaRPr lang="en-GB" b="1" smtClean="0"/>
          </a:p>
          <a:p>
            <a:pPr eaLnBrk="1" hangingPunct="1"/>
            <a:r>
              <a:rPr lang="en-GB" smtClean="0"/>
              <a:t>Unemployed people</a:t>
            </a:r>
          </a:p>
          <a:p>
            <a:pPr eaLnBrk="1" hangingPunct="1"/>
            <a:r>
              <a:rPr lang="en-GB" smtClean="0"/>
              <a:t>People in work who acquire a disability or whose disability progresses</a:t>
            </a:r>
          </a:p>
          <a:p>
            <a:pPr eaLnBrk="1" hangingPunct="1"/>
            <a:r>
              <a:rPr lang="en-GB" smtClean="0"/>
              <a:t>People whose job circumstances change within work</a:t>
            </a:r>
          </a:p>
          <a:p>
            <a:pPr eaLnBrk="1" hangingPunct="1"/>
            <a:r>
              <a:rPr lang="en-GB" smtClean="0"/>
              <a:t>People who move to a new employer</a:t>
            </a:r>
          </a:p>
        </p:txBody>
      </p:sp>
      <p:pic>
        <p:nvPicPr>
          <p:cNvPr id="4" name="Picture 3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7092280" y="0"/>
            <a:ext cx="2051720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076056" y="0"/>
            <a:ext cx="4067944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401763"/>
            <a:ext cx="7772400" cy="641350"/>
          </a:xfrm>
          <a:noFill/>
        </p:spPr>
        <p:txBody>
          <a:bodyPr anchor="ctr">
            <a:spAutoFit/>
          </a:bodyPr>
          <a:lstStyle/>
          <a:p>
            <a:pPr algn="ctr" eaLnBrk="1" hangingPunct="1"/>
            <a:r>
              <a:rPr lang="en-GB" smtClean="0"/>
              <a:t>Access to Work (NI)</a:t>
            </a:r>
          </a:p>
        </p:txBody>
      </p:sp>
      <p:sp>
        <p:nvSpPr>
          <p:cNvPr id="10243" name="Rectangle 5"/>
          <p:cNvSpPr>
            <a:spLocks noGrp="1" noChangeArrowheads="1"/>
          </p:cNvSpPr>
          <p:nvPr>
            <p:ph idx="1"/>
          </p:nvPr>
        </p:nvSpPr>
        <p:spPr>
          <a:xfrm>
            <a:off x="684213" y="2276475"/>
            <a:ext cx="7772400" cy="3889375"/>
          </a:xfrm>
          <a:noFill/>
        </p:spPr>
        <p:txBody>
          <a:bodyPr/>
          <a:lstStyle/>
          <a:p>
            <a:pPr marL="457200" indent="-457200" eaLnBrk="1" hangingPunct="1">
              <a:buFont typeface="Wingdings 3" pitchFamily="18" charset="2"/>
              <a:buNone/>
            </a:pPr>
            <a:r>
              <a:rPr lang="en-GB" b="1" dirty="0" smtClean="0"/>
              <a:t>To be eligible clients must :-</a:t>
            </a:r>
          </a:p>
          <a:p>
            <a:pPr marL="457200" indent="-457200" eaLnBrk="1" hangingPunct="1">
              <a:buFont typeface="Wingdings 3" pitchFamily="18" charset="2"/>
              <a:buNone/>
            </a:pPr>
            <a:endParaRPr lang="en-GB" b="1" dirty="0" smtClean="0"/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en-GB" dirty="0" smtClean="0"/>
              <a:t>need support at a job interview </a:t>
            </a:r>
            <a:r>
              <a:rPr lang="en-GB" u="sng" dirty="0" smtClean="0"/>
              <a:t>or</a:t>
            </a:r>
            <a:r>
              <a:rPr lang="en-GB" dirty="0" smtClean="0"/>
              <a:t> in new or existing work</a:t>
            </a:r>
          </a:p>
          <a:p>
            <a:pPr marL="457200" indent="-457200" eaLnBrk="1" hangingPunct="1"/>
            <a:r>
              <a:rPr lang="en-GB" dirty="0" smtClean="0"/>
              <a:t>need support to progress in or take up work </a:t>
            </a:r>
          </a:p>
          <a:p>
            <a:pPr marL="457200" indent="-457200" eaLnBrk="1" hangingPunct="1"/>
            <a:r>
              <a:rPr lang="en-GB" dirty="0" smtClean="0"/>
              <a:t>live in and have a job in Northern Ireland</a:t>
            </a:r>
          </a:p>
          <a:p>
            <a:pPr marL="457200" indent="-457200" eaLnBrk="1" hangingPunct="1"/>
            <a:r>
              <a:rPr lang="en-GB" dirty="0" smtClean="0"/>
              <a:t>not be in receipt of Employment Support Allowance</a:t>
            </a:r>
          </a:p>
          <a:p>
            <a:pPr marL="457200" indent="-457200" eaLnBrk="1" hangingPunct="1"/>
            <a:r>
              <a:rPr lang="en-GB" dirty="0" smtClean="0"/>
              <a:t>not be under 16 years old</a:t>
            </a:r>
          </a:p>
        </p:txBody>
      </p:sp>
      <p:pic>
        <p:nvPicPr>
          <p:cNvPr id="4" name="Picture 3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7092280" y="0"/>
            <a:ext cx="2051720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076056" y="0"/>
            <a:ext cx="4067944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200" smtClean="0"/>
              <a:t>ELEMENTS OF ACCESS TO WORK NI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Communication Support at Interview.</a:t>
            </a:r>
          </a:p>
          <a:p>
            <a:pPr eaLnBrk="1" hangingPunct="1"/>
            <a:r>
              <a:rPr lang="en-GB" dirty="0" smtClean="0"/>
              <a:t>Special Aids and Equipment.</a:t>
            </a:r>
          </a:p>
          <a:p>
            <a:pPr eaLnBrk="1" hangingPunct="1"/>
            <a:r>
              <a:rPr lang="en-GB" dirty="0" smtClean="0"/>
              <a:t>Adaptations to Premises and Equipment.</a:t>
            </a:r>
          </a:p>
          <a:p>
            <a:pPr eaLnBrk="1" hangingPunct="1"/>
            <a:r>
              <a:rPr lang="en-GB" dirty="0" smtClean="0"/>
              <a:t>Travel to Work.</a:t>
            </a:r>
          </a:p>
          <a:p>
            <a:pPr eaLnBrk="1" hangingPunct="1"/>
            <a:r>
              <a:rPr lang="en-GB" dirty="0" smtClean="0"/>
              <a:t>Support Worker.</a:t>
            </a:r>
          </a:p>
          <a:p>
            <a:pPr eaLnBrk="1" hangingPunct="1"/>
            <a:r>
              <a:rPr lang="en-GB" dirty="0" smtClean="0"/>
              <a:t>Miscellaneous – specific disability awareness training or in work travel.</a:t>
            </a:r>
          </a:p>
        </p:txBody>
      </p:sp>
      <p:pic>
        <p:nvPicPr>
          <p:cNvPr id="4" name="Picture 3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364088" y="0"/>
            <a:ext cx="3779912" cy="141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800" smtClean="0"/>
              <a:t>COMMUNICATION SUPPORT AT INTERVIEW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2420938"/>
            <a:ext cx="7931150" cy="2879725"/>
          </a:xfrm>
        </p:spPr>
        <p:txBody>
          <a:bodyPr/>
          <a:lstStyle/>
          <a:p>
            <a:pPr eaLnBrk="1" hangingPunct="1"/>
            <a:r>
              <a:rPr lang="en-GB" sz="2800" smtClean="0"/>
              <a:t>For people who are deaf or have a hearing impairment and need communication support at interview – we can meet the full costs</a:t>
            </a:r>
          </a:p>
        </p:txBody>
      </p:sp>
      <p:pic>
        <p:nvPicPr>
          <p:cNvPr id="4" name="Picture 3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076056" y="0"/>
            <a:ext cx="4067944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SPECIAL AIDS AND EQUIPMENT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2924175"/>
            <a:ext cx="7931150" cy="2160588"/>
          </a:xfrm>
        </p:spPr>
        <p:txBody>
          <a:bodyPr/>
          <a:lstStyle/>
          <a:p>
            <a:pPr eaLnBrk="1" hangingPunct="1"/>
            <a:r>
              <a:rPr lang="en-GB" sz="2800" smtClean="0"/>
              <a:t>We contribute towards the cost incurred in providing special equipment to meet particular work needs arising from disability</a:t>
            </a:r>
          </a:p>
        </p:txBody>
      </p:sp>
      <p:pic>
        <p:nvPicPr>
          <p:cNvPr id="4" name="Picture 3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7092280" y="0"/>
            <a:ext cx="2051720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076056" y="0"/>
            <a:ext cx="4067944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sz="3200" smtClean="0"/>
              <a:t>ADAPTATIONS TO PREMISES AND EQUIPMENT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3500438"/>
            <a:ext cx="7931150" cy="2665412"/>
          </a:xfrm>
        </p:spPr>
        <p:txBody>
          <a:bodyPr/>
          <a:lstStyle/>
          <a:p>
            <a:pPr eaLnBrk="1" hangingPunct="1"/>
            <a:r>
              <a:rPr lang="en-GB" sz="2800" smtClean="0"/>
              <a:t>We contribute towards the cost the employer incurs in modifying premises and equipment to facilitate a specific disabled employee</a:t>
            </a:r>
          </a:p>
        </p:txBody>
      </p:sp>
      <p:pic>
        <p:nvPicPr>
          <p:cNvPr id="4" name="Picture 3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7092280" y="0"/>
            <a:ext cx="2051720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smtClean="0"/>
              <a:t>TRAVEL TO WORK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2420938"/>
            <a:ext cx="7931150" cy="2520950"/>
          </a:xfrm>
        </p:spPr>
        <p:txBody>
          <a:bodyPr/>
          <a:lstStyle/>
          <a:p>
            <a:pPr eaLnBrk="1" hangingPunct="1"/>
            <a:r>
              <a:rPr lang="en-GB" sz="2800" smtClean="0"/>
              <a:t>We contribute towards the client’s </a:t>
            </a:r>
            <a:r>
              <a:rPr lang="en-GB" sz="2800" u="sng" smtClean="0"/>
              <a:t>additional </a:t>
            </a:r>
            <a:r>
              <a:rPr lang="en-GB" sz="2800" smtClean="0"/>
              <a:t>cost of getting to and from work if they cannot use public transport</a:t>
            </a:r>
          </a:p>
        </p:txBody>
      </p:sp>
      <p:pic>
        <p:nvPicPr>
          <p:cNvPr id="4" name="Picture 3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7092280" y="0"/>
            <a:ext cx="2051720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smtClean="0"/>
              <a:t>SUPPORT WORKER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2420938"/>
            <a:ext cx="7931150" cy="3095625"/>
          </a:xfrm>
        </p:spPr>
        <p:txBody>
          <a:bodyPr/>
          <a:lstStyle/>
          <a:p>
            <a:pPr eaLnBrk="1" hangingPunct="1"/>
            <a:r>
              <a:rPr lang="en-GB" sz="2800" smtClean="0"/>
              <a:t>We contribute towards the cost of employing a support worker if practical help is needed either at work or getting to and from work.</a:t>
            </a:r>
          </a:p>
        </p:txBody>
      </p:sp>
      <p:pic>
        <p:nvPicPr>
          <p:cNvPr id="4" name="Picture 3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7092280" y="0"/>
            <a:ext cx="2051720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076056" y="0"/>
            <a:ext cx="4067944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smtClean="0"/>
              <a:t>MISCELLANEOUS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2420938"/>
            <a:ext cx="7931150" cy="2232025"/>
          </a:xfrm>
        </p:spPr>
        <p:txBody>
          <a:bodyPr/>
          <a:lstStyle/>
          <a:p>
            <a:pPr eaLnBrk="1" hangingPunct="1"/>
            <a:r>
              <a:rPr lang="en-GB" sz="2800" smtClean="0"/>
              <a:t>Specific disability awareness training</a:t>
            </a:r>
          </a:p>
          <a:p>
            <a:pPr eaLnBrk="1" hangingPunct="1"/>
            <a:r>
              <a:rPr lang="en-GB" sz="2800" smtClean="0"/>
              <a:t>Cost of in-work travel costs</a:t>
            </a:r>
          </a:p>
        </p:txBody>
      </p:sp>
      <p:pic>
        <p:nvPicPr>
          <p:cNvPr id="4" name="Picture 3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7092280" y="0"/>
            <a:ext cx="2051720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076056" y="0"/>
            <a:ext cx="4067944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1473200"/>
            <a:ext cx="7772400" cy="641350"/>
          </a:xfrm>
          <a:noFill/>
        </p:spPr>
        <p:txBody>
          <a:bodyPr anchor="ctr">
            <a:spAutoFit/>
          </a:bodyPr>
          <a:lstStyle/>
          <a:p>
            <a:pPr algn="ctr" eaLnBrk="1" hangingPunct="1"/>
            <a:r>
              <a:rPr lang="en-GB" smtClean="0"/>
              <a:t>Access to Work (NI)</a:t>
            </a:r>
            <a:endParaRPr lang="en-US" smtClean="0"/>
          </a:p>
        </p:txBody>
      </p:sp>
      <p:sp>
        <p:nvSpPr>
          <p:cNvPr id="9219" name="Rectangle 5"/>
          <p:cNvSpPr>
            <a:spLocks noGrp="1" noChangeArrowheads="1"/>
          </p:cNvSpPr>
          <p:nvPr>
            <p:ph idx="1"/>
          </p:nvPr>
        </p:nvSpPr>
        <p:spPr>
          <a:xfrm>
            <a:off x="395288" y="2133600"/>
            <a:ext cx="7772400" cy="4724400"/>
          </a:xfrm>
          <a:noFill/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en-US" b="1" smtClean="0"/>
              <a:t>Access to Work does not provide for:</a:t>
            </a:r>
          </a:p>
          <a:p>
            <a:pPr eaLnBrk="1" hangingPunct="1"/>
            <a:endParaRPr lang="en-US" b="1" smtClean="0"/>
          </a:p>
          <a:p>
            <a:pPr eaLnBrk="1" hangingPunct="1"/>
            <a:r>
              <a:rPr lang="en-US" smtClean="0"/>
              <a:t>support that employers normally provide for non-disabled employees</a:t>
            </a:r>
          </a:p>
          <a:p>
            <a:pPr eaLnBrk="1" hangingPunct="1"/>
            <a:r>
              <a:rPr lang="en-US" smtClean="0"/>
              <a:t>the normal costs of setting up, running or expanding a business</a:t>
            </a:r>
          </a:p>
          <a:p>
            <a:pPr eaLnBrk="1" hangingPunct="1"/>
            <a:r>
              <a:rPr lang="en-US" smtClean="0"/>
              <a:t>specialist support needed by the nature of the business</a:t>
            </a:r>
          </a:p>
          <a:p>
            <a:pPr eaLnBrk="1" hangingPunct="1"/>
            <a:r>
              <a:rPr lang="en-US" smtClean="0"/>
              <a:t>any business benefit / personal benefit</a:t>
            </a:r>
          </a:p>
        </p:txBody>
      </p:sp>
      <p:pic>
        <p:nvPicPr>
          <p:cNvPr id="4" name="Picture 3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7092280" y="0"/>
            <a:ext cx="2051720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076056" y="0"/>
            <a:ext cx="4067944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89413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mtClean="0"/>
              <a:t>Specialist Services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3" pitchFamily="18" charset="2"/>
              <a:buNone/>
            </a:pPr>
            <a:r>
              <a:rPr lang="en-GB" dirty="0" smtClean="0"/>
              <a:t>Access to Work has awarded contracts for the following assessments:</a:t>
            </a:r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Hearing Loss</a:t>
            </a:r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Visual Impairment</a:t>
            </a:r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Physical difficulties (Occupational Therapist)</a:t>
            </a:r>
          </a:p>
          <a:p>
            <a:pPr>
              <a:buFont typeface="Wingdings 3" pitchFamily="18" charset="2"/>
              <a:buNone/>
            </a:pPr>
            <a:endParaRPr lang="en-GB" dirty="0" smtClean="0"/>
          </a:p>
        </p:txBody>
      </p:sp>
      <p:pic>
        <p:nvPicPr>
          <p:cNvPr id="4" name="Picture 3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076056" y="0"/>
            <a:ext cx="4067944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Cost Share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Cost share applies in most cases.</a:t>
            </a:r>
          </a:p>
          <a:p>
            <a:endParaRPr lang="en-GB" smtClean="0"/>
          </a:p>
          <a:p>
            <a:r>
              <a:rPr lang="en-GB" smtClean="0"/>
              <a:t>An Access to Work Adviser will discuss this with you.</a:t>
            </a:r>
          </a:p>
        </p:txBody>
      </p:sp>
      <p:pic>
        <p:nvPicPr>
          <p:cNvPr id="4" name="Picture 3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076056" y="0"/>
            <a:ext cx="4067944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How to apply?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3" pitchFamily="18" charset="2"/>
              <a:buNone/>
            </a:pPr>
            <a:r>
              <a:rPr lang="en-GB" smtClean="0"/>
              <a:t>Please contact an Access to Work Adviser to make an application</a:t>
            </a:r>
          </a:p>
        </p:txBody>
      </p:sp>
      <p:pic>
        <p:nvPicPr>
          <p:cNvPr id="4" name="Picture 3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076056" y="0"/>
            <a:ext cx="4067944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800" smtClean="0"/>
              <a:t>FOR FURTHER INFORMATION CONTACT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2420938"/>
            <a:ext cx="6985000" cy="3528342"/>
          </a:xfrm>
        </p:spPr>
        <p:txBody>
          <a:bodyPr/>
          <a:lstStyle/>
          <a:p>
            <a:pPr eaLnBrk="1" hangingPunct="1"/>
            <a:r>
              <a:rPr lang="en-GB" dirty="0" smtClean="0"/>
              <a:t>Sarah Ferguson            02890726704</a:t>
            </a:r>
          </a:p>
          <a:p>
            <a:pPr eaLnBrk="1" hangingPunct="1"/>
            <a:r>
              <a:rPr lang="en-GB" dirty="0" smtClean="0"/>
              <a:t>Nuala McCourt              02890726745</a:t>
            </a:r>
          </a:p>
          <a:p>
            <a:pPr eaLnBrk="1" hangingPunct="1"/>
            <a:r>
              <a:rPr lang="en-GB" dirty="0" smtClean="0"/>
              <a:t>Jennifer Patterson         02890726725</a:t>
            </a:r>
          </a:p>
          <a:p>
            <a:pPr eaLnBrk="1" hangingPunct="1"/>
            <a:r>
              <a:rPr lang="en-GB" dirty="0" smtClean="0"/>
              <a:t>Jennifer Perry                02890726705</a:t>
            </a:r>
          </a:p>
          <a:p>
            <a:pPr eaLnBrk="1" hangingPunct="1"/>
            <a:r>
              <a:rPr lang="en-GB" dirty="0" smtClean="0"/>
              <a:t>Pauline Fee   -	          07799698773</a:t>
            </a:r>
          </a:p>
          <a:p>
            <a:pPr eaLnBrk="1" hangingPunct="1"/>
            <a:r>
              <a:rPr lang="en-GB" dirty="0" smtClean="0"/>
              <a:t>Margaret Mc </a:t>
            </a:r>
            <a:r>
              <a:rPr lang="en-GB" dirty="0" err="1" smtClean="0"/>
              <a:t>Closkey</a:t>
            </a:r>
            <a:r>
              <a:rPr lang="en-GB" dirty="0" smtClean="0"/>
              <a:t> – 07759692122</a:t>
            </a:r>
          </a:p>
          <a:p>
            <a:pPr eaLnBrk="1" hangingPunct="1"/>
            <a:r>
              <a:rPr lang="en-GB" dirty="0" smtClean="0"/>
              <a:t>Jim Mc </a:t>
            </a:r>
            <a:r>
              <a:rPr lang="en-GB" dirty="0" err="1" smtClean="0"/>
              <a:t>Ginley</a:t>
            </a:r>
            <a:r>
              <a:rPr lang="en-GB" dirty="0" smtClean="0"/>
              <a:t>- 	          07917124419</a:t>
            </a:r>
          </a:p>
          <a:p>
            <a:pPr eaLnBrk="1" hangingPunct="1"/>
            <a:endParaRPr lang="en-GB" dirty="0" smtClean="0"/>
          </a:p>
        </p:txBody>
      </p:sp>
      <p:pic>
        <p:nvPicPr>
          <p:cNvPr id="4" name="Picture 3" descr="cid:image001.jpg@01D1D2B3.F71766E0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076056" y="0"/>
            <a:ext cx="4067944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LPOW~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LPOW~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LPOW~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LPOW~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LPOW~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LPOW~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LPOW~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LPOW~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LPOW~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LPOW~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LPOW~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LPOW~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LPOW~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LPOW~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Main Slide">
  <a:themeElements>
    <a:clrScheme name="2_Main Sli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Main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Main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in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in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in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in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in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ain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ain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ain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ain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ain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ain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Main Slide">
  <a:themeElements>
    <a:clrScheme name="1_Main Sli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Main Slide">
      <a:majorFont>
        <a:latin typeface="Arial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Main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in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in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in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in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in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in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in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in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in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in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in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DELPOW~2</Template>
  <TotalTime>614</TotalTime>
  <Words>443</Words>
  <Application>Microsoft Office PowerPoint</Application>
  <PresentationFormat>On-screen Show (4:3)</PresentationFormat>
  <Paragraphs>71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DELPOW~2</vt:lpstr>
      <vt:lpstr>Custom Design</vt:lpstr>
      <vt:lpstr>2_Main Slide</vt:lpstr>
      <vt:lpstr>1_Main Slide</vt:lpstr>
      <vt:lpstr>Access to Work</vt:lpstr>
      <vt:lpstr>OUR AIM</vt:lpstr>
      <vt:lpstr>Access to Work (NI)</vt:lpstr>
      <vt:lpstr>Access to Work (NI)</vt:lpstr>
      <vt:lpstr>ELEMENTS OF ACCESS TO WORK NI</vt:lpstr>
      <vt:lpstr>COMMUNICATION SUPPORT AT INTERVIEW</vt:lpstr>
      <vt:lpstr>SPECIAL AIDS AND EQUIPMENT</vt:lpstr>
      <vt:lpstr>ADAPTATIONS TO PREMISES AND EQUIPMENT</vt:lpstr>
      <vt:lpstr>TRAVEL TO WORK</vt:lpstr>
      <vt:lpstr>SUPPORT WORKER</vt:lpstr>
      <vt:lpstr>MISCELLANEOUS</vt:lpstr>
      <vt:lpstr>Access to Work (NI)</vt:lpstr>
      <vt:lpstr>Specialist Services</vt:lpstr>
      <vt:lpstr>Cost Share</vt:lpstr>
      <vt:lpstr>How to apply?</vt:lpstr>
      <vt:lpstr>FOR FURTHER INFORMATION CONTACT</vt:lpstr>
    </vt:vector>
  </TitlesOfParts>
  <Company>Department for Employment and Learning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Powerpoint Presentation Template Option 2</dc:title>
  <dc:creator>Wilma Webster</dc:creator>
  <cp:keywords>Corporate Powerpoint Presentation</cp:keywords>
  <dc:description>Corporate Powerpoint Presentation Option 2</dc:description>
  <cp:lastModifiedBy>Gary McDermott</cp:lastModifiedBy>
  <cp:revision>59</cp:revision>
  <cp:lastPrinted>2017-11-17T12:01:49Z</cp:lastPrinted>
  <dcterms:created xsi:type="dcterms:W3CDTF">2005-02-14T09:15:22Z</dcterms:created>
  <dcterms:modified xsi:type="dcterms:W3CDTF">2018-06-22T10:52:19Z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Published">
    <vt:filetime>2005-02-14T12:00:00Z</vt:filetime>
  </property>
  <property fmtid="{D5CDD505-2E9C-101B-9397-08002B2CF9AE}" pid="3" name="Programme">
    <vt:lpwstr/>
  </property>
</Properties>
</file>